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5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ppt/tags/tag6.xml" ContentType="application/vnd.openxmlformats-officedocument.presentationml.tags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8.xml" ContentType="application/vnd.openxmlformats-officedocument.presentationml.tags+xml"/>
  <Override PartName="/ppt/notesSlides/notesSlide2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tags/tag1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0"/>
  </p:notesMasterIdLst>
  <p:handoutMasterIdLst>
    <p:handoutMasterId r:id="rId41"/>
  </p:handoutMasterIdLst>
  <p:sldIdLst>
    <p:sldId id="264" r:id="rId5"/>
    <p:sldId id="345" r:id="rId6"/>
    <p:sldId id="403" r:id="rId7"/>
    <p:sldId id="397" r:id="rId8"/>
    <p:sldId id="398" r:id="rId9"/>
    <p:sldId id="399" r:id="rId10"/>
    <p:sldId id="400" r:id="rId11"/>
    <p:sldId id="401" r:id="rId12"/>
    <p:sldId id="369" r:id="rId13"/>
    <p:sldId id="370" r:id="rId14"/>
    <p:sldId id="371" r:id="rId15"/>
    <p:sldId id="402" r:id="rId16"/>
    <p:sldId id="404" r:id="rId17"/>
    <p:sldId id="405" r:id="rId18"/>
    <p:sldId id="407" r:id="rId19"/>
    <p:sldId id="373" r:id="rId20"/>
    <p:sldId id="393" r:id="rId21"/>
    <p:sldId id="378" r:id="rId22"/>
    <p:sldId id="395" r:id="rId23"/>
    <p:sldId id="408" r:id="rId24"/>
    <p:sldId id="409" r:id="rId25"/>
    <p:sldId id="410" r:id="rId26"/>
    <p:sldId id="411" r:id="rId27"/>
    <p:sldId id="379" r:id="rId28"/>
    <p:sldId id="382" r:id="rId29"/>
    <p:sldId id="396" r:id="rId30"/>
    <p:sldId id="380" r:id="rId31"/>
    <p:sldId id="412" r:id="rId32"/>
    <p:sldId id="413" r:id="rId33"/>
    <p:sldId id="414" r:id="rId34"/>
    <p:sldId id="415" r:id="rId35"/>
    <p:sldId id="381" r:id="rId36"/>
    <p:sldId id="416" r:id="rId37"/>
    <p:sldId id="417" r:id="rId38"/>
    <p:sldId id="418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8" autoAdjust="0"/>
    <p:restoredTop sz="84408" autoAdjust="0"/>
  </p:normalViewPr>
  <p:slideViewPr>
    <p:cSldViewPr showGuides="1">
      <p:cViewPr varScale="1">
        <p:scale>
          <a:sx n="66" d="100"/>
          <a:sy n="66" d="100"/>
        </p:scale>
        <p:origin x="495" y="36"/>
      </p:cViewPr>
      <p:guideLst>
        <p:guide pos="3839"/>
        <p:guide orient="horz" pos="2160"/>
        <p:guide orient="horz" pos="2260"/>
      </p:guideLst>
    </p:cSldViewPr>
  </p:slideViewPr>
  <p:outlineViewPr>
    <p:cViewPr>
      <p:scale>
        <a:sx n="33" d="100"/>
        <a:sy n="33" d="100"/>
      </p:scale>
      <p:origin x="0" y="-2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3300" y="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2/26/2021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1.991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28549 5890 1664,'-27'0'608,"27"28"-320,-27-2-128,13-12 256,1 0-96,-1-1 0,14 0-192,-13 1-32,13 0 320,0 0 192,-14-14-256,14 13-32,0-13 0,0 13 320,0-13-64,27-13-288,-13-14-96,13 13-128,-14 0-64,14-12 96,-13-2 0,-1 2-128,-13 12 32,0 0 0,-13 1-96,-1 13 64,-13 0 32,0 13 0,0-13 64,14 28 32,-14-2 32,13 2 64,-26-2 32,13 2 32,0-14 0,13 12-224,14-12 0,0 0 96,14-1 0,-14 0 96,13-13-64,1 0 0,-1 0-32,1-13 64,-1 0-96,14 13 0,-27-14-32,27 0-64,0-12 32,-27 12 32,14-14-32,-1 15-32,-13-14 32,0 13-32,-13 14 64,-1-13-32,1 0-32,13 13-64,-27 0 32,13 26 32,14-12 0,-13 0 0,-1 12 64,1-12 32,13 0 96,-14 13-96,14-14-64,0 15 128,14-2 32,-14-12-160,13 13 0,1-27-32,-1 13 64,1-26-32,13 13 64,0-13-64,0-1-32,0 0 96,-14-12 0,1-2 32,-1 2 0,-13-2-64,0 14-64,0-12 32,-13 12-32,-14 0 0,13 14 64,-13-13-32,0 13 64,14 27-64,-14 0-32,13-14 32,-13 1-32,14 0-1280,-14 13-576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7.178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30643 5485 5120,'-14'14'1920,"14"-1"-1024,0 1-768,0-14 416,0 0-256,0 13-96,0-13-96,14 0-96,-1 0 32,1 14 32,-1-14 96,28-14 0,-14 14 64,13-13-192,1-1-96,-14-13 96,-1 0 32,1 0 0,-13 14-64,13-15-128,-14 1 64,1-13 32,-14 26 32,0-13 0,0 14 64,-14-1 32,14 1 32,-27 13 0,27 0-64,-27 0 32,0 13-64,14 1-32,0 13 32,-27 0-32,26 0-96,0 0 64,1 0 32,-1 0 0,1-13 0,26-1 0,14 1 0,-13-1 64,0 1 32,13-14 96,-1 0 32,-13 0-32,14-14-32,0 14-32,0-13 64,-13-14-32,13 13 0,-14 1 32,1-1 32,-1-13 96,-13 13 128,14 14-480,-14-27-160,-14 14 64,14 13 32,-13 0 0,-1 0 64,1 0 320,-28 13 160,28 14-544,-14-13-224,-14 13 64,15 0 96,-1-13 64,14 13 32,13-14 128,13 1 96,-13-1-128,14 14-32,12-13-64,1-14 224,0 0 192,0-14-160,0 14-32,13-13-96,-26-1 32,26-26 64,-13-1-128,-27 14-96,-13-14-672,13 28-256,-27-1-832,0 14-352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7.179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30075 6364 7296,'0'0'2720,"0"0"-1472,0 28-1536,0-28 384,13 0-224,-13 13 0,14 0 96,13-13 64,-14 0 0,29 0 192,-16 0 96,2 0-160,12 0-32,-13-13 0,0 0 0,0-1 0,0-13 0,-13 0-160,-1-13 96,0-1 32,-13 14-32,0 0-64,-13 0 32,0 13-32,-1 1 192,0 0 192,-12 13-352,-2 0-128,-12 0 160,13 0 96,0 13-64,0 14-64,0 0 0,13 0 32,0 0-96,1 0 0,13 0 96,0 0-32,0-13 64,27-1 352,14 0-96,0-13-32,-1-13 32,0 0-192,1-1-96,0-13-32,-15 14 32,2-1 32,-15-26 32,-13 26-64,13-13 32,-26 14 0,13-15 32,-13 15-64,-1 0-64,-13-1-64,0 14 32,-27 0-192,14 14-1280,-1 26-544,14-13-1824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7.180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28643 6959 6656,'-13'0'2528,"-14"27"-1344,27-13-1440,0-1 384,0 1-128,13-1 64,-13 1-32,14-14-32,-1 13 32,-13 14-128,14-13 0,13 13 128,-14 0 32,1-14-96,13 1 32,-14-14 128,13 0 64,-12 0 64,13 0 0,13-41-64,-26 14-128,-1 0-32,1-13 64,0 26-64,-1-13 128,-13 0 32,-13 14 0,-15-1-32,15 1 96,-14-1 160,0 14-160,0 14-64,0-1-96,1 1-96,-1 13 32,0-14-32,0 14-224,13 0-96,-13 0 96,14 14 128,-1-14 352,14 0 128,0 0-256,0-14-32,0 1-32,14 13 96,-1-14 128,14-13 224,0 0-160,-27 0 320,41-27-288,-1 0-128,0-13-160,-27 13-96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7.181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28845 7106 16320,'13'-27'96,"-13"1"31,-13 13-63,-1-14-64,-13 27 32,14-14 32,-14 14-96,1 0-64,12 14-32,-13-1 97,-13 1-417,26 12-128,1 1-1152,-1-14-576,14 14-1408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7.182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29116 7513 6400,'-13'0'2464,"-14"12"-1344,-14 2-832,41-14 608,-13 14-448,13-14-96,0 13-224,-14 0-96,28-13 0,-1 28-32,1-28 64,-1 13-32,14 0 64,-13-13 0,13 14 96,0-14 192,0 0 128,0 0-256,0 0-128,13-14-96,-13 1 32,0-14 32,0 13 32,0-12-160,0 12-32,-13-25 32,-1 25 64,1 0 64,-28 1 96,1 0 32,-1 13 32,1-14-224,-1 14 0,-13 0-32,14 14 64,-1-1-96,1 0-64,-1-13 64,1 28 0,13-15 32,-14-1 0,14 16 0,0-15 64,14 0-96,-14 15 0,13-15 32,1 0 0,-1 1 128,14-14 64,0 0-64,-13 0-32,13 14 32,-14-28 0,14 0 0,-13 1 0,-1 0-64,1-1-64,-1-13 32,1 14 32,-14-15-32,0 3-32,0 11 32,0-13 96,-14-14 0,14 28-65,-40-14 65,13 27-96,-14 14-32,28-1 32,-14 0-32,13 15-96,1-2 64,-1 2 32,14-15 0,-13 13 0,13-12 0,0-1-95,13-13-1,-13 13 128,27-13 32,0 14-1,-13-28 33,13 14-64,0-13 64,-14 0-128,1-1-64,13 0 128,-14 2 96,1-15-447,-14 13-417,0-26-1376,-14 13-64,-13 40-1568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2:14.881"/>
    </inkml:context>
    <inkml:brush xml:id="br0">
      <inkml:brushProperty name="width" value="0.1" units="cm"/>
      <inkml:brushProperty name="height" value="0.2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28548 5890 1664,'-27'0'608,"27"28"-320,-27-2-128,13-12 256,1 0-96,-1-1 0,14 0-192,-13 1-32,13 0 320,0-1 192,-13-13-256,13 13-32,0-13 0,0 13 320,0-13-64,26-13-288,-12-13-96,13 12-128,-14 0-64,14-12 96,-13-2 0,-1 2-128,-13 12 32,0 0 0,-13 1-96,-1 13 64,-13 0 32,0 13 0,0-13 64,14 28 32,-13-2 32,12 2 64,-26-2 32,13 2 32,0-15 0,13 13-224,14-12 0,0 0 96,14-1 0,-14 0 96,13-13-64,1 0 0,-1 0-32,1-13 64,-1 0-96,14 13 0,-27-14-32,27 0-64,-1-12 32,-26 13 32,14-15-32,-1 15-32,-13-14 32,0 13-32,-13 14 64,-1-13-32,1 0-32,13 13-64,-26 0 32,12 26 32,14-12 0,-13 0 0,-1 12 64,1-12 32,13 0 96,-14 12-96,14-13-64,0 15 128,14-2 32,-14-12-160,13 13 0,1-27-32,-1 13 64,1-26-32,12 13 64,1-13-64,0-1-32,0 0 96,-14-12 0,1-2 32,-1 2 0,-13-1-64,0 13-64,0-12 32,-13 12-32,-14 0 0,13 14 64,-13-13-32,0 13 64,14 27-64,-13 0-32,12-14 32,-13 1-32,14 0-1280,-14 12-576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2:14.882"/>
    </inkml:context>
    <inkml:brush xml:id="br0">
      <inkml:brushProperty name="width" value="0.1" units="cm"/>
      <inkml:brushProperty name="height" value="0.2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29467 5567 5120,'-13'0'1920,"-1"0"-1024,1 41-1056,-1-28 320,14 1-32,14-1 64,-1 14-224,1-13-128,-1-1 96,1 1 0,-14-1 64,13-13 0,1 0 0,-1 0 128,1 0 64,0-13 64,-1-1 64,1 1-160,-1-14-32,14 0-64,-13 0-64,-1 0-64,1 13 32,-1 1 96,-26-1 32,13 1-32,0-1 32,-27 1 0,13 13 32,1 0 64,-1 0 96,1 13 0,-1-13 0,1 27-256,-1 0-64,0 0 0,14 0 0,-13 0 96,13 0 32,0 0-32,0 0-64,0-13 32,13 13-32,-13-14 128,14 1 64,13-14 128,0 13 128,0-13-256,0-13-32,0-1-96,14 1-64,-14-1 32,0 1 32,0-28-32,-14 1 64,1 13-64,-14 0-32,13 0 32,-13 13 32,-13-13 96,-1 14 64,14-1-320,-13-13-96,-14 27 224,0 0 192,13 0-160,-26 0-192,13 14 0,13-1 0,-13-13-32,14 14 320,13 26-160,-14 1-256,14-14 128,14 0 128,-1-14 288,1 1 128,13-1-288,0 1-32,13-14-32,-13 0 32,14 0-32,-14-14-64,13 14 96,1-27 64,-14 0-128,0 0-32,0 14 0,-14-14 64,-13 0 32,0 13 96,0 1-160,-27-1-96,14-13-608,-14 27-224,13 0-736,-26 0-320,26 14-992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2:14.883"/>
    </inkml:context>
    <inkml:brush xml:id="br0">
      <inkml:brushProperty name="width" value="0.1" units="cm"/>
      <inkml:brushProperty name="height" value="0.2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30643 5485 5120,'-14'14'1920,"14"-1"-1024,0 1-768,0-14 416,0 0-256,0 13-96,0-13-96,14 0-96,-1 0 32,1 14 32,-1-14 96,28-14 0,-14 14 64,13-13-192,1-1-96,-14-13 96,0 0 32,0 0 0,-13 14-64,13-15-128,-14 1 64,1-13 32,-14 26 32,0-13 0,0 14 64,-14-1 32,14 1 32,-27 13 0,27 0-64,-27 0 32,0 13-64,14 1-32,-1 13 32,-26 0-32,26 0-96,0 0 64,1 0 32,-1 0 0,1-13 0,26-1 0,14 1 0,-13-1 64,0 1 32,13-14 96,0 0 32,-14 0-32,14-14-32,0 14-32,0-13 64,-13-14-32,13 13 0,-14 1 32,1-1 32,-1-13 96,-13 13 128,14 14-480,-14-27-160,-14 14 64,14 13 32,-13 0 0,-1 0 64,1 0 320,-28 13 160,28 14-544,-14-13-224,-14 13 64,14 0 96,0-13 64,14 13 32,13-14 128,13 1 96,-13-1-128,14 14-32,13-13-64,0-14 224,0 0 192,0-14-160,0 14-32,13-13-96,-26-1 32,26-26 64,-13-1-128,-27 14-96,-13-14-672,13 28-256,-27-1-832,0 14-352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2:14.884"/>
    </inkml:context>
    <inkml:brush xml:id="br0">
      <inkml:brushProperty name="width" value="0.1" units="cm"/>
      <inkml:brushProperty name="height" value="0.2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30075 6364 7296,'0'0'2720,"0"0"-1472,0 28-1536,0-28 384,13 0-224,-13 13 0,14 0 96,13-13 64,-14 0 0,29 0 192,-16 0 96,2 0-160,12 0-32,-13-13 0,0 0 0,0-1 0,0-13 0,-13 0-160,-1-13 96,0-1 32,-13 14-32,0 0-64,-13 0 32,0 13-32,-1 1 192,0 0 192,-12 13-352,-2 0-128,-12 0 160,13 0 96,0 13-64,0 14-64,0 0 0,13 0 32,0 0-96,1 0 0,13 0 96,0 0-32,0-13 64,27-1 352,14 0-96,0-13-32,-1-13 32,0 0-192,1-1-96,0-13-32,-15 14 32,2-1 32,-15-26 32,-13 26-64,13-13 32,-26 14 0,13-15 32,-13 15-64,-1 0-64,-13-1-64,0 14 32,-27 0-192,14 14-1280,-1 26-544,14-13-1824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2:14.886"/>
    </inkml:context>
    <inkml:brush xml:id="br0">
      <inkml:brushProperty name="width" value="0.1" units="cm"/>
      <inkml:brushProperty name="height" value="0.2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28845 7106 16320,'13'-27'96,"-13"1"31,-13 13-63,-1-14-64,-13 27 32,14-14 32,-14 14-96,1 0-64,12 14-32,-13-1 97,-13 1-417,26 12-128,1 1-1152,-1-14-576,14 14-1408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1.992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29467 5567 5120,'-13'0'1920,"-1"0"-1024,1 41-1056,-1-28 320,14 1-32,14-1 64,-1 14-224,1-13-128,-1-1 96,1 1 0,-14-1 64,13-13 0,1 0 0,-1 0 128,1 0 64,0-13 64,-1-1 64,1 1-160,-1-14-32,14 0-64,-13 0-64,-1 0-64,1 13 32,-1 1 96,-26-1 32,13 1-32,0-1 32,-27 1 0,13 13 32,1 0 64,-1 0 96,1 13 0,-1-13 0,1 27-256,-1 0-64,0 0 0,14 0 0,-13 0 96,13 0 32,0 0-32,0 0-64,0-13 32,13 13-32,-13-14 128,14 1 64,13-14 128,0 13 128,0-13-256,0-13-32,0-1-96,14 1-64,-14-1 32,0 1 32,0-28-32,-14 1 64,1 13-64,-14 0-32,13 0 32,-13 13 32,-13-13 96,-1 14 64,14-1-320,-13-13-96,-14 27 224,0 0 192,13 0-160,-26 0-192,13 14 0,13-1 0,-13-13-32,14 14 320,13 26-160,-14 1-256,14-14 128,14 0 128,-1-14 288,1 1 128,13-1-288,0 1-32,13-14-32,-13 0 32,14 0-32,-14-14-64,13 14 96,1-27 64,-14 0-128,0 0-32,0 14 0,-14-14 64,-13 0 32,0 13 96,0 1-160,-27-1-96,14-13-608,-14 27-224,13 0-736,-26 0-320,26 14-992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2:14.887"/>
    </inkml:context>
    <inkml:brush xml:id="br0">
      <inkml:brushProperty name="width" value="0.1" units="cm"/>
      <inkml:brushProperty name="height" value="0.2" units="cm"/>
      <inkml:brushProperty name="color" value="#FF0000"/>
      <inkml:brushProperty name="tip" value="rectangle"/>
      <inkml:brushProperty name="rasterOp" value="maskPen"/>
    </inkml:brush>
  </inkml:definitions>
  <inkml:trace contextRef="#ctx0" brushRef="#br0">29116 7513 6400,'-13'0'2464,"-14"12"-1344,-14 2-832,41-14 608,-13 14-448,13-14-96,0 13-224,-14 0-96,28-13 0,-1 28-32,1-28 64,-1 13-32,14 0 64,-13-13 0,13 14 96,0-14 192,0 0 128,0 0-256,0 0-128,12-14-96,-12 1 32,0-14 32,0 13 32,0-12-160,0 12-32,-13-25 32,-1 25 64,1 0 64,-28 1 96,1 0 32,-1 13 32,1-14-224,-1 14 0,-13 0-32,14 14 64,-1-1-96,1 0-64,-1-13 64,1 28 0,13-15 32,-14-1 0,14 16 0,0-15 64,14 0-96,-14 15 0,13-15 32,1 0 0,-1 1 128,14-14 64,0 0-64,-13 0-32,13 14 32,-14-28 0,14 0 0,-13 1 0,-1 0-64,1-1-64,-1-13 32,1 14 32,-14-15-32,0 3-32,0 11 32,0-13 96,-14-14 0,14 28-65,-40-14 65,13 27-96,-14 14-32,28-1 32,-14 0-32,13 15-96,1-2 64,-1 2 32,14-15 0,-13 13 0,13-12 0,0-1-95,13-13-1,-13 13 128,27-13 32,0 14-1,-13-28 33,13 14-64,0-13 64,-14 0-128,1-1-64,13 0 128,-14 2 96,1-15-447,-14 13-417,0-26-1376,-14 13-64,-13 40-1568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35:42.222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28548 5890 1664,'-27'0'608,"27"28"-320,-27-2-128,13-12 256,1 0-96,-1-1 0,14 0-192,-13 1-32,13 0 320,0 0 192,-13-14-256,13 13-32,0-13 0,0 13 320,0-13-64,26-13-288,-12-14-96,13 13-128,-14 0-64,14-12 96,-13-2 0,-1 2-128,-13 12 32,0 0 0,-13 1-96,-1 13 64,-13 0 32,0 13 0,0-13 64,14 28 32,-13-2 32,12 2 64,-26-2 32,13 2 32,0-14 0,13 12-224,14-12 0,0 0 96,14-1 0,-14 0 96,13-13-64,1 0 0,-1 0-32,1-13 64,-1 0-96,14 13 0,-27-14-32,27 0-64,-1-12 32,-26 12 32,14-14-32,-1 15-32,-13-14 32,0 13-32,-13 14 64,-1-13-32,1 0-32,13 13-64,-26 0 32,12 26 32,14-12 0,-13 0 0,-1 12 64,1-12 32,13 0 96,-14 13-96,14-14-64,0 15 128,14-2 32,-14-12-160,13 13 0,1-27-32,-1 13 64,1-26-32,12 13 64,1-13-64,0-1-32,0 0 96,-14-12 0,1-2 32,-1 2 0,-13-2-64,0 14-64,0-12 32,-13 12-32,-14 0 0,13 14 64,-13-13-32,0 13 64,14 27-64,-13 0-32,12-14 32,-13 1-32,14 0-1280,-14 13-576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35:42.223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29467 5567 5120,'-13'0'1920,"-1"0"-1024,1 41-1056,-1-28 320,14 1-32,14-1 64,-1 14-224,1-13-128,-1-1 96,1 1 0,-14-1 64,13-13 0,1 0 0,-1 0 128,1 0 64,0-13 64,-1-1 64,1 1-160,-1-14-32,14 0-64,-13 0-64,-1 0-64,1 13 32,-1 1 96,-26-1 32,13 1-32,0-1 32,-27 1 0,13 13 32,1 0 64,-1 0 96,1 13 0,-1-13 0,1 27-256,-1 0-64,0 0 0,14 0 0,-13 0 96,13 0 32,0 0-32,0 0-64,0-13 32,13 13-32,-13-14 128,14 1 64,13-14 128,0 13 128,0-13-256,0-13-32,0-1-96,15 1-64,-16-1 32,1 1 32,0-28-32,-14 1 64,1 13-64,-14 0-32,13 0 32,-13 13 32,-13-13 96,-1 14 64,14-1-320,-13-13-96,-14 27 224,0 0 192,13 0-160,-26 0-192,13 14 0,13-1 0,-13-13-32,14 14 320,13 26-160,-14 1-256,14-14 128,14 0 128,-1-14 288,1 1 128,13-1-288,0 1-32,13-14-32,-13 0 32,14 0-32,-14-14-64,13 14 96,1-27 64,-14 0-128,0 0-32,0 14 0,-14-14 64,-13 0 32,0 13 96,0 1-160,-27-1-96,14-13-608,-14 27-224,13 0-736,-26 0-320,26 14-992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35:42.224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30643 5485 5120,'-14'14'1920,"14"-1"-1024,0 1-768,0-14 416,0 0-256,0 13-96,0-13-96,14 0-96,-1 0 32,1 14 32,-1-14 96,28-14 0,-14 14 64,13-13-192,1-1-96,-14-13 96,0 0 32,0 0 0,-13 14-64,13-15-128,-14 1 64,1-13 32,-14 26 32,0-13 0,0 14 64,-14-1 32,14 1 32,-27 13 0,27 0-64,-27 0 32,0 13-64,14 1-32,-1 13 32,-26 0-32,26 0-96,0 0 64,1 0 32,-1 0 0,1-13 0,26-1 0,14 1 0,-13-1 64,0 1 32,13-14 96,0 0 32,-14 0-32,14-14-32,0 14-32,0-13 64,-13-14-32,13 13 0,-14 1 32,1-1 32,-1-13 96,-13 13 128,14 14-480,-14-27-160,-14 14 64,14 13 32,-13 0 0,-1 0 64,1 0 320,-28 13 160,28 14-544,-14-13-224,-14 13 64,14 0 96,0-13 64,14 13 32,13-14 128,13 1 96,-13-1-128,14 14-32,13-13-64,0-14 224,0 0 192,0-14-160,0 14-32,13-13-96,-26-1 32,26-26 64,-13-1-128,-27 14-96,-13-14-672,13 28-256,-27-1-832,0 14-352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35:42.225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30075 6364 7296,'0'0'2720,"0"0"-1472,0 28-1536,0-28 384,13 0-224,-13 13 0,14 0 96,13-13 64,-14 0 0,29 0 192,-16 0 96,2 0-160,12 0-32,-13-13 0,0 0 0,0-1 0,0-13 0,-13 0-160,-1-13 96,0-1 32,-13 14-32,0 0-64,-13 0 32,0 13-32,-1 1 192,0 0 192,-12 13-352,-2 0-128,-12 0 160,13 0 96,0 13-64,0 14-64,0 0 0,13 0 32,0 0-96,1 0 0,13 0 96,0 0-32,0-13 64,27-1 352,14 0-96,0-13-32,-1-13 32,0 0-192,1-1-96,0-13-32,-15 14 32,2-1 32,-15-26 32,-13 26-64,13-13 32,-26 14 0,13-15 32,-13 15-64,-1 0-64,-13-1-64,0 14 32,-27 0-192,14 14-1280,-1 26-544,14-13-1824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35:42.226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28643 6959 6656,'-13'0'2528,"-14"27"-1344,27-13-1440,0-1 384,0 1-128,13-1 64,-13 1-32,14-14-32,-1 13 32,-13 14-128,14-13 0,13 13 128,-14 0 32,1-14-96,13 1 32,-14-14 128,14 0 64,-13 0 64,13 0 0,13-41-64,-26 14-128,-1 0-32,1-13 64,0 26-64,-1-13 128,-13 0 32,-13 14 0,-15-1-32,15 1 96,-14-1 160,0 14-160,0 14-64,0-1-96,0 1-96,0 13 32,0-14-32,0 14-224,13 0-96,-13 0 96,14 14 128,-1-14 352,14 0 128,0 0-256,0-14-32,0 1-32,14 13 96,-1-14 128,14-13 224,0 0-160,-27 0 320,41-27-288,-1 0-128,1-13-160,-28 13-96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35:42.227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28846 7106 16320,'13'-27'96,"-13"1"31,-13 13-63,-1-14-64,-13 27 32,14-14 32,-14 14-96,1 0-64,11 14-32,-12-1 97,-13 1-417,26 12-128,1 1-1152,-1-14-576,14 14-1408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35:42.228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29116 7513 6400,'-13'0'2464,"-14"12"-1344,-14 2-832,41-14 608,-13 14-448,13-14-96,0 13-224,-14 0-96,28-13 0,-1 28-32,1-28 64,-1 13-32,14 0 64,-13-13 0,13 14 96,0-14 192,0 0 128,0 0-256,0 0-128,12-14-96,-12 1 32,0-14 32,0 13 32,0-12-160,0 12-32,-13-25 32,-1 25 64,1 0 64,-28 1 96,1 0 32,-1 13 32,1-14-224,-1 14 0,-13 0-32,14 14 64,-1-1-96,1 0-64,-1-13 64,1 28 0,13-15 32,-14-1 0,14 16 0,0-15 64,14 0-96,-14 15 0,13-15 32,1 0 0,-1 1 128,14-14 64,0 0-64,-13 0-32,13 14 32,-14-28 0,14 0 0,-13 1 0,-1 0-64,1-1-64,-1-13 32,1 14 32,-14-15-32,0 3-32,0 11 32,0-13 96,-14-14 0,14 28-65,-40-14 65,13 27-96,-14 14-32,28-1 32,-14 0-32,13 15-96,1-2 64,-1 2 32,14-15 0,-13 13 0,13-12 0,0-1-95,13-13-1,-13 13 128,27-13 32,0 14-1,-13-28 33,13 14-64,0-13 64,-14 0-128,1-1-64,13 0 128,-14 2 96,1-15-447,-14 13-417,0-26-1376,-14 13-64,-13 40-1568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2:58.708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28549 5890 1664,'-27'0'608,"27"28"-320,-27-2-128,13-12 256,1 0-96,-1-1 0,14 0-192,-13 1-32,13 0 320,0 0 192,-14-14-256,14 13-32,0-13 0,0 13 320,0-13-64,27-13-288,-13-14-96,13 13-128,-14 0-64,14-12 96,-13-2 0,-1 2-128,-13 12 32,0 0 0,-13 1-96,-1 13 64,-13 0 32,0 13 0,0-13 64,14 28 32,-14-2 32,13 2 64,-26-2 32,13 2 32,0-14 0,13 12-224,14-12 0,0 0 96,14-1 0,-14 0 96,13-13-64,1 0 0,-1 0-32,1-13 64,-1 0-96,14 13 0,-27-14-32,27 0-64,0-12 32,-27 12 32,14-14-32,-1 15-32,-13-14 32,0 13-32,-13 14 64,-1-13-32,1 0-32,13 13-64,-27 0 32,13 26 32,14-12 0,-13 0 0,-1 12 64,1-12 32,13 0 96,-14 13-96,14-14-64,0 15 128,14-2 32,-14-12-160,13 13 0,1-27-32,-1 13 64,1-26-32,13 13 64,0-13-64,0-1-32,0 0 96,-14-12 0,1-2 32,-1 2 0,-13-2-64,0 14-64,0-12 32,-13 12-32,-14 0 0,13 14 64,-13-13-32,0 13 64,14 27-64,-14 0-32,13-14 32,-13 1-32,14 0-1280,-14 13-576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2:58.709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29467 5567 5120,'-13'0'1920,"-1"0"-1024,1 41-1056,-1-28 320,14 1-32,14-1 64,-1 14-224,1-13-128,-1-1 96,1 1 0,-14-1 64,13-13 0,1 0 0,-1 0 128,1 0 64,0-13 64,-1-1 64,1 1-160,-1-14-32,14 0-64,-13 0-64,-1 0-64,1 13 32,-1 1 96,-26-1 32,13 1-32,0-1 32,-27 1 0,13 13 32,1 0 64,-1 0 96,1 13 0,-1-13 0,1 27-256,-1 0-64,0 0 0,14 0 0,-13 0 96,13 0 32,0 0-32,0 0-64,0-13 32,13 13-32,-13-14 128,14 1 64,13-14 128,0 13 128,0-13-256,0-13-32,0-1-96,13 1-64,-13-1 32,0 1 32,0-28-32,-14 1 64,1 13-64,-14 0-32,13 0 32,-13 13 32,-13-13 96,-1 14 64,14-1-320,-13-13-96,-14 27 224,0 0 192,13 0-160,-25 0-192,12 14 0,13-1 0,-13-13-32,14 14 320,13 26-160,-14 1-256,14-14 128,14 0 128,-1-14 288,1 1 128,13-1-288,0 1-32,12-14-32,-12 0 32,14 0-32,-14-14-64,13 14 96,1-27 64,-14 0-128,0 0-32,0 14 0,-14-14 64,-13 0 32,0 13 96,0 1-160,-27-1-96,14-13-608,-14 27-224,13 0-736,-26 0-320,26 14-992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1.993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30643 5485 5120,'-14'14'1920,"14"-1"-1024,0 1-768,0-14 416,0 0-256,0 13-96,0-13-96,14 0-96,-1 0 32,1 14 32,-1-14 96,28-14 0,-14 14 64,13-13-192,1-1-96,-14-13 96,0 0 32,0 0 0,-13 14-64,13-15-128,-14 1 64,1-13 32,-14 26 32,0-13 0,0 14 64,-14-1 32,14 1 32,-27 13 0,27 0-64,-27 0 32,0 13-64,14 1-32,-1 13 32,-26 0-32,26 0-96,0 0 64,1 0 32,-1 0 0,1-13 0,26-1 0,14 1 0,-13-1 64,0 1 32,13-14 96,0 0 32,-14 0-32,14-14-32,0 14-32,0-13 64,-13-14-32,13 13 0,-14 1 32,1-1 32,-1-13 96,-13 13 128,14 14-480,-14-27-160,-14 14 64,14 13 32,-13 0 0,-1 0 64,1 0 320,-28 13 160,28 14-544,-14-13-224,-14 13 64,14 0 96,0-13 64,14 13 32,13-14 128,13 1 96,-13-1-128,14 14-32,13-13-64,0-14 224,0 0 192,0-14-160,0 14-32,13-13-96,-26-1 32,26-26 64,-13-1-128,-27 14-96,-13-14-672,13 28-256,-27-1-832,0 14-352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2:58.710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30643 5485 5120,'-14'14'1920,"14"-1"-1024,0 1-768,0-14 416,0 0-256,0 13-96,0-13-96,14 0-96,-1 0 32,1 14 32,-1-14 96,28-14 0,-14 14 64,13-13-192,1-1-96,-14-13 96,-1 0 32,1 0 0,-13 14-64,13-15-128,-14 1 64,1-13 32,-14 26 32,0-13 0,0 14 64,-14-1 32,14 1 32,-27 13 0,27 0-64,-27 0 32,0 13-64,14 1-32,0 13 32,-27 0-32,26 0-96,0 0 64,1 0 32,-1 0 0,1-13 0,26-1 0,14 1 0,-13-1 64,0 1 32,13-14 96,-1 0 32,-13 0-32,14-14-32,0 14-32,0-13 64,-13-14-32,13 13 0,-14 1 32,1-1 32,-1-13 96,-13 13 128,14 14-480,-14-27-160,-14 14 64,14 13 32,-13 0 0,-1 0 64,1 0 320,-28 13 160,28 14-544,-14-13-224,-14 13 64,15 0 96,-1-13 64,14 13 32,13-14 128,13 1 96,-13-1-128,14 14-32,12-13-64,1-14 224,0 0 192,0-14-160,0 14-32,13-13-96,-26-1 32,26-26 64,-13-1-128,-27 14-96,-13-14-672,13 28-256,-27-1-832,0 14-352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2:58.711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30075 6364 7296,'0'0'2720,"0"0"-1472,0 28-1536,0-28 384,13 0-224,-13 13 0,14 0 96,13-13 64,-14 0 0,29 0 192,-16 0 96,2 0-160,12 0-32,-13-13 0,0 0 0,0-1 0,0-13 0,-13 0-160,-1-13 96,0-1 32,-13 14-32,0 0-64,-13 0 32,0 13-32,-1 1 192,0 0 192,-12 13-352,-2 0-128,-12 0 160,13 0 96,0 13-64,0 14-64,0 0 0,13 0 32,0 0-96,1 0 0,13 0 96,0 0-32,0-13 64,27-1 352,14 0-96,0-13-32,-1-13 32,0 0-192,1-1-96,0-13-32,-15 14 32,2-1 32,-15-26 32,-13 26-64,13-13 32,-26 14 0,13-15 32,-13 15-64,-1 0-64,-13-1-64,0 14 32,-27 0-192,14 14-1280,-1 26-544,14-13-1824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2:58.712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28643 6959 6656,'-13'0'2528,"-14"27"-1344,27-13-1440,0-1 384,0 1-128,13-1 64,-13 1-32,14-14-32,-1 13 32,-13 14-128,14-13 0,13 13 128,-14 0 32,1-14-96,13 1 32,-14-14 128,13 0 64,-12 0 64,13 0 0,13-41-64,-26 14-128,-1 0-32,1-13 64,0 26-64,-1-13 128,-13 0 32,-13 14 0,-15-1-32,15 1 96,-14-1 160,0 14-160,0 14-64,0-1-96,1 1-96,-1 13 32,0-14-32,0 14-224,13 0-96,-13 0 96,14 14 128,-1-14 352,14 0 128,0 0-256,0-14-32,0 1-32,14 13 96,-1-14 128,14-13 224,0 0-160,-27 0 320,41-27-288,-1 0-128,0-13-160,-27 13-96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2:58.713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28845 7107 16320,'13'-27'96,"-13"0"31,-13 14-63,-1-14-64,-13 27 32,14-14 32,-14 14-96,1 0-64,12 14-32,-13-1 97,-13 1-417,26 12-128,1 2-1152,-1-15-576,14 14-1408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2:58.714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29116 7513 6400,'-13'0'2464,"-14"12"-1344,-14 2-832,41-14 608,-13 14-448,13-14-96,0 13-224,-14 0-96,28-13 0,-1 28-32,1-28 64,-1 13-32,14 0 64,-13-13 0,13 14 96,0-14 192,0 0 128,0 0-256,0 0-128,13-14-96,-13 1 32,0-14 32,0 13 32,0-12-160,0 12-32,-13-25 32,-1 25 64,1 0 64,-28 1 96,1 0 32,-1 13 32,1-14-224,-1 14 0,-13 0-32,14 14 64,-1-1-96,1 0-64,-1-13 64,1 28 0,13-15 32,-14-1 0,14 16 0,0-15 64,14 0-96,-14 15 0,13-15 32,1 0 0,-1 1 128,14-14 64,0 0-64,-13 0-32,13 14 32,-14-28 0,14 0 0,-13 1 0,-1 0-64,1-1-64,-1-13 32,1 14 32,-14-15-32,0 3-32,0 11 32,0-13 96,-14-14 0,14 28-65,-40-14 65,13 27-96,-14 14-32,28-1 32,-14 0-32,13 15-96,1-2 64,-1 2 32,14-15 0,-13 13 0,13-12 0,0-1-95,13-13-1,-13 13 128,27-13 32,0 14-1,-13-28 33,13 14-64,0-13 64,-14 0-128,1-1-64,13 0 128,-14 2 96,1-15-447,-14 13-417,0-26-1376,-14 13-64,-13 40-1568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4:25.112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28679 5899 1664,'-41'0'608,"41"47"-320,-40-2-128,19-22 256,1 1-96,-1-2 0,21 0-192,-20 2-32,20 0 320,0-1 192,-21-23-256,21 22-32,0-22 0,0 22 320,0-22-64,41-22-288,-20-23-96,20 21-128,-22 0-64,22-20 96,-20-3 0,-2 2-128,-19 22 32,0-1 0,-19 2-96,-2 22 64,-20 0 32,1 22 0,-1-22 64,21 47 32,-20-2 32,19 2 64,-40-3 32,21 4 32,-1-25 0,20 21-224,21-20 0,0 0 96,21-2 0,-21 0 96,20-22-64,1 0 0,-2 0-32,2-22 64,-1 0-96,21 22 0,-41-24-32,40 0-64,1-20 32,-41 21 32,21-25-32,-1 26-32,-20-24 32,0 23-32,-20 23 64,-1-22-32,1-1-32,20 23-64,-40 0 32,19 45 32,21-22 0,-20 1 0,-1 20 64,1-20 32,20 0 96,-21 21-96,21-23-64,0 26 128,21-4 32,-21-20-160,20 21 0,1-45-32,-1 22 64,1-44-32,19 22 64,1-22-64,0-1-32,-1-1 96,-20-20 0,1-4 32,-2 4 0,-19-3-64,0 23-64,0-20 32,-19 20-32,-22 1 0,20 23 64,-19-22-32,-1 22 64,21 45-64,-20 1-32,19-24 32,-20 2-32,21 0-1280,-20 21-576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4:25.113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30075 6364 7296,'0'0'2720,"0"0"-1472,0 28-1536,0-28 384,13 0-224,-13 13 0,14 0 96,13-13 64,-14 0 0,29 0 192,-16 0 96,2 0-160,12 0-32,-13-13 0,0 0 0,0-1 0,0-13 0,-13 0-160,-1-13 96,0-1 32,-13 14-32,0 0-64,-13 0 32,0 13-32,-1 1 192,0 0 192,-12 13-352,-2 0-128,-12 0 160,13 0 96,0 13-64,0 14-64,0 0 0,13 0 32,0 0-96,1 0 0,13 0 96,0 0-32,0-13 64,27-1 352,14 0-96,0-13-32,-1-13 32,0 0-192,1-1-96,0-13-32,-15 14 32,2-1 32,-15-26 32,-13 26-64,13-13 32,-26 14 0,13-15 32,-13 15-64,-1 0-64,-13-1-64,0 14 32,-27 0-192,14 14-1280,-1 26-544,14-13-1824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4:25.114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28643 6959 6656,'-13'0'2528,"-14"27"-1344,27-13-1440,0-1 384,0 1-128,13-1 64,-13 1-32,14-14-32,-1 13 32,-13 14-128,14-13 0,13 13 128,-14 0 32,1-14-96,13 1 32,-14-14 128,13 0 64,-12 0 64,13 0 0,13-41-64,-26 14-128,-1 0-32,1-13 64,0 26-64,-1-13 128,-13 0 32,-13 14 0,-15-1-32,15 1 96,-14-1 160,0 14-160,0 14-64,0-1-96,1 1-96,-1 13 32,0-14-32,0 14-224,13 0-96,-13 0 96,14 14 128,-1-14 352,14 0 128,0 0-256,0-14-32,0 1-32,14 13 96,-1-14 128,14-13 224,0 0-160,-27 0 320,41-27-288,-1 0-128,0-13-160,-27 13-96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4:25.115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28845 7107 16320,'13'-27'96,"-13"0"31,-13 14-63,-1-14-64,-13 27 32,14-14 32,-14 14-96,1 0-64,12 14-32,-13-1 97,-13 1-417,26 12-128,1 2-1152,-1-15-576,14 14-1408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5:54:25.116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29116 7513 6400,'-13'0'2464,"-14"12"-1344,-14 2-832,41-14 608,-13 14-448,13-14-96,0 13-224,-14 0-96,28-13 0,-1 28-32,1-28 64,-1 13-32,14 0 64,-13-13 0,13 14 96,0-14 192,0 0 128,0 0-256,0 0-128,13-14-96,-13 1 32,0-14 32,0 13 32,0-12-160,0 12-32,-13-25 32,-1 25 64,1 0 64,-28 1 96,1 0 32,-1 13 32,1-14-224,-1 14 0,-13 0-32,14 14 64,-1-1-96,1 0-64,-1-13 64,1 28 0,13-15 32,-14-1 0,14 16 0,0-15 64,14 0-96,-14 15 0,13-15 32,1 0 0,-1 1 128,14-14 64,0 0-64,-13 0-32,13 14 32,-14-28 0,14 0 0,-13 1 0,-1 0-64,1-1-64,-1-13 32,1 14 32,-14-15-32,0 3-32,0 11 32,0-13 96,-14-14 0,14 28-65,-40-14 65,13 27-96,-14 14-32,28-1 32,-14 0-32,13 15-96,1-2 64,-1 2 32,14-15 0,-13 13 0,13-12 0,0-1-95,13-13-1,-13 13 128,27-13 32,0 14-1,-13-28 33,13 14-64,0-13 64,-14 0-128,1-1-64,13 0 128,-14 2 96,1-15-447,-14 13-417,0-26-1376,-14 13-64,-13 40-1568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1.994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30075 6364 7296,'0'0'2720,"0"0"-1472,0 28-1536,0-28 384,13 0-224,-13 13 0,14 0 96,13-13 64,-14 0 0,29 0 192,-16 0 96,2 0-160,12 0-32,-13-13 0,0 0 0,0-1 0,0-13 0,-13 0-160,-1-13 96,0-1 32,-13 14-32,0 0-64,-13 0 32,0 13-32,-1 1 192,0 0 192,-12 13-352,-2 0-128,-12 0 160,13 0 96,0 13-64,0 14-64,0 0 0,13 0 32,0 0-96,1 0 0,13 0 96,0 0-32,0-13 64,27-1 352,14 0-96,0-13-32,-1-13 32,0 0-192,1-1-96,0-13-32,-15 14 32,2-1 32,-15-26 32,-13 26-64,13-13 32,-26 14 0,13-15 32,-13 15-64,-1 0-64,-13-1-64,0 14 32,-27 0-192,14 14-1280,-1 26-544,14-13-1824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20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28549 5890 1664,'-27'0'608,"27"28"-320,-27-2-128,13-12 256,1 0-96,-1-1 0,14 0-192,-13 1-32,13 0 320,0 0 192,-14-14-256,14 13-32,0-13 0,0 13 320,0-13-64,27-13-288,-13-14-96,13 13-128,-14 0-64,14-12 96,-13-2 0,-1 2-128,-13 12 32,0 0 0,-13 1-96,-1 13 64,-13 0 32,0 13 0,0-13 64,14 28 32,-14-2 32,13 2 64,-26-2 32,13 2 32,0-14 0,13 12-224,14-12 0,0 0 96,14-1 0,-14 0 96,13-13-64,1 0 0,-1 0-32,1-13 64,-1 0-96,14 13 0,-27-14-32,27 0-64,0-12 32,-27 12 32,14-14-32,-1 15-32,-13-14 32,0 13-32,-13 14 64,-1-13-32,1 0-32,13 13-64,-27 0 32,13 26 32,14-12 0,-13 0 0,-1 12 64,1-12 32,13 0 96,-14 13-96,14-14-64,0 15 128,14-2 32,-14-12-160,13 13 0,1-27-32,-1 13 64,1-26-32,13 13 64,0-13-64,0-1-32,0 0 96,-14-12 0,1-2 32,-1 2 0,-13-2-64,0 14-64,0-12 32,-13 12-32,-14 0 0,13 14 64,-13-13-32,0 13 64,14 27-64,-14 0-32,13-14 32,-13 1-32,14 0-1280,-14 13-576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21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29467 5567 5120,'-13'0'1920,"-1"0"-1024,1 41-1056,-1-28 320,14 1-32,14-1 64,-1 14-224,1-13-128,-1-1 96,1 1 0,-14-1 64,13-13 0,1 0 0,-1 0 128,1 0 64,0-13 64,-1-1 64,1 1-160,-1-14-32,14 0-64,-13 0-64,-1 0-64,1 13 32,-1 1 96,-26-1 32,13 1-32,0-1 32,-27 1 0,13 13 32,1 0 64,-1 0 96,1 13 0,-1-13 0,1 27-256,-1 0-64,0 0 0,14 0 0,-13 0 96,13 0 32,0 0-32,0 0-64,0-13 32,13 13-32,-13-14 128,14 1 64,13-14 128,0 13 128,0-13-256,0-13-32,0-1-96,13 1-64,-13-1 32,0 1 32,0-28-32,-14 1 64,1 13-64,-14 0-32,13 0 32,-13 13 32,-13-13 96,-1 14 64,14-1-320,-13-13-96,-14 27 224,0 0 192,13 0-160,-25 0-192,12 14 0,13-1 0,-13-13-32,14 14 320,13 26-160,-14 1-256,14-14 128,14 0 128,-1-14 288,1 1 128,13-1-288,0 1-32,12-14-32,-12 0 32,14 0-32,-14-14-64,13 14 96,1-27 64,-14 0-128,0 0-32,0 14 0,-14-14 64,-13 0 32,0 13 96,0 1-160,-27-1-96,14-13-608,-14 27-224,13 0-736,-26 0-320,26 14-992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22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30643 5485 5120,'-14'14'1920,"14"-1"-1024,0 1-768,0-14 416,0 0-256,0 13-96,0-13-96,14 0-96,-1 0 32,1 14 32,-1-14 96,28-14 0,-14 14 64,13-13-192,1-1-96,-14-13 96,-1 0 32,1 0 0,-13 14-64,13-15-128,-14 1 64,1-13 32,-14 26 32,0-13 0,0 14 64,-14-1 32,14 1 32,-27 13 0,27 0-64,-27 0 32,0 13-64,14 1-32,0 13 32,-27 0-32,26 0-96,0 0 64,1 0 32,-1 0 0,1-13 0,26-1 0,14 1 0,-13-1 64,0 1 32,13-14 96,-1 0 32,-13 0-32,14-14-32,0 14-32,0-13 64,-13-14-32,13 13 0,-14 1 32,1-1 32,-1-13 96,-13 13 128,14 14-480,-14-27-160,-14 14 64,14 13 32,-13 0 0,-1 0 64,1 0 320,-28 13 160,28 14-544,-14-13-224,-14 13 64,15 0 96,-1-13 64,14 13 32,13-14 128,13 1 96,-13-1-128,14 14-32,12-13-64,1-14 224,0 0 192,0-14-160,0 14-32,13-13-96,-26-1 32,26-26 64,-13-1-128,-27 14-96,-13-14-672,13 28-256,-27-1-832,0 14-352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23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30075 6364 7296,'0'0'2720,"0"0"-1472,0 28-1536,0-28 384,13 0-224,-13 13 0,14 0 96,13-13 64,-14 0 0,29 0 192,-16 0 96,2 0-160,12 0-32,-13-13 0,0 0 0,0-1 0,0-13 0,-13 0-160,-1-13 96,0-1 32,-13 14-32,0 0-64,-13 0 32,0 13-32,-1 1 192,0 0 192,-12 13-352,-2 0-128,-12 0 160,13 0 96,0 13-64,0 14-64,0 0 0,13 0 32,0 0-96,1 0 0,13 0 96,0 0-32,0-13 64,27-1 352,14 0-96,0-13-32,-1-13 32,0 0-192,1-1-96,0-13-32,-15 14 32,2-1 32,-15-26 32,-13 26-64,13-13 32,-26 14 0,13-15 32,-13 15-64,-1 0-64,-13-1-64,0 14 32,-27 0-192,14 14-1280,-1 26-544,14-13-1824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24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28643 6959 6656,'-13'0'2528,"-14"27"-1344,27-13-1440,0-1 384,0 1-128,13-1 64,-13 1-32,14-14-32,-1 13 32,-13 14-128,14-13 0,13 13 128,-14 0 32,1-14-96,13 1 32,-14-14 128,13 0 64,-12 0 64,13 0 0,13-41-64,-26 14-128,-1 0-32,1-13 64,0 26-64,-1-13 128,-13 0 32,-13 14 0,-15-1-32,15 1 96,-14-1 160,0 14-160,0 14-64,0-1-96,1 1-96,-1 13 32,0-14-32,0 14-224,13 0-96,-13 0 96,14 14 128,-1-14 352,14 0 128,0 0-256,0-14-32,0 1-32,14 13 96,-1-14 128,14-13 224,0 0-160,-27 0 320,41-27-288,-1 0-128,0-13-160,-27 13-96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25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28845 7106 16320,'13'-27'96,"-13"1"31,-13 13-63,-1-14-64,-13 27 32,14-14 32,-14 14-96,1 0-64,12 14-32,-13-1 97,-13 1-417,26 12-128,1 1-1152,-1-14-576,14 14-1408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26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29116 7513 6400,'-13'0'2464,"-14"12"-1344,-14 2-832,41-14 608,-13 14-448,13-14-96,0 13-224,-14 0-96,28-13 0,-1 28-32,1-28 64,-1 13-32,14 0 64,-13-13 0,13 14 96,0-14 192,0 0 128,0 0-256,0 0-128,13-14-96,-13 1 32,0-14 32,0 13 32,0-12-160,0 12-32,-13-25 32,-1 25 64,1 0 64,-28 1 96,1 0 32,-1 13 32,1-14-224,-1 14 0,-13 0-32,14 14 64,-1-1-96,1 0-64,-1-13 64,1 28 0,13-15 32,-14-1 0,14 16 0,0-15 64,14 0-96,-14 15 0,13-15 32,1 0 0,-1 1 128,14-14 64,0 0-64,-13 0-32,13 14 32,-14-28 0,14 0 0,-13 1 0,-1 0-64,1-1-64,-1-13 32,1 14 32,-14-15-32,0 3-32,0 11 32,0-13 96,-14-14 0,14 28-65,-40-14 65,13 27-96,-14 14-32,28-1 32,-14 0-32,13 15-96,1-2 64,-1 2 32,14-15 0,-13 13 0,13-12 0,0-1-95,13-13-1,-13 13 128,27-13 32,0 14-1,-13-28 33,13 14-64,0-13 64,-14 0-128,1-1-64,13 0 128,-14 2 96,1-15-447,-14 13-417,0-26-1376,-14 13-64,-13 40-1568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27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28680 5899 1664,'-41'0'608,"41"47"-320,-41-2-128,20-22 256,2 1-96,-3-2 0,22 0-192,-19 2-32,19 0 320,0-1 192,-21-23-256,21 22-32,0-22 0,0 22 320,0-22-64,40-22-288,-18-23-96,18 21-128,-20 0-64,21-20 96,-20-3 0,-2 2-128,-19 22 32,0-1 0,-19 2-96,-2 22 64,-20 0 32,0 22 0,0-22 64,22 47 32,-22-2 32,20 2 64,-39-3 32,19 4 32,0-25 0,20 21-224,21-20 0,0 0 96,21-2 0,-21 0 96,20-22-64,1 0 0,-2 0-32,3-22 64,-3 0-96,22 22 0,-41-24-32,41 0-64,-1-20 32,-40 21 32,22-25-32,-3 26-32,-19-24 32,0 23-32,-19 23 64,-3-22-32,3-1-32,19 23-64,-41 0 32,20 45 32,21-22 0,-20 1 0,-1 20 64,2-20 32,19 0 96,-22 21-96,22-23-64,0 26 128,22-4 32,-22-20-160,19 21 0,2-45-32,-1 22 64,1-44-32,20 22 64,0-22-64,-1-1-32,1-1 96,-21-20 0,1-4 32,-2 4 0,-19-3-64,0 23-64,0-20 32,-19 20-32,-22 1 0,20 23 64,-20-22-32,0 22 64,22 45-64,-22 1-32,20-24 32,-20 2-32,22 0-1280,-22 21-576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28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30075 6364 7296,'0'0'2720,"0"0"-1472,0 28-1536,0-28 384,13 0-224,-13 13 0,14 0 96,13-13 64,-14 0 0,29 0 192,-16 0 96,2 0-160,12 0-32,-13-13 0,0 0 0,0-1 0,0-13 0,-13 0-160,-1-13 96,0-1 32,-13 14-32,0 0-64,-13 0 32,0 13-32,-1 1 192,0 0 192,-12 13-352,-2 0-128,-12 0 160,13 0 96,0 13-64,0 14-64,0 0 0,13 0 32,0 0-96,1 0 0,13 0 96,0 0-32,0-13 64,27-1 352,14 0-96,0-13-32,-1-13 32,0 0-192,1-1-96,0-13-32,-15 14 32,2-1 32,-15-26 32,-13 26-64,13-13 32,-26 14 0,13-15 32,-13 15-64,-1 0-64,-13-1-64,0 14 32,-27 0-192,14 14-1280,-1 26-544,14-13-1824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29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28643 6959 6656,'-13'0'2528,"-14"27"-1344,27-13-1440,0-1 384,0 1-128,13-1 64,-13 1-32,14-14-32,-1 13 32,-13 14-128,14-13 0,13 13 128,-14 0 32,1-14-96,13 1 32,-14-14 128,13 0 64,-12 0 64,13 0 0,13-41-64,-26 14-128,-1 0-32,1-13 64,0 26-64,-1-13 128,-13 0 32,-13 14 0,-15-1-32,15 1 96,-14-1 160,0 14-160,0 14-64,0-1-96,1 1-96,-1 13 32,0-14-32,0 14-224,13 0-96,-13 0 96,14 14 128,-1-14 352,14 0 128,0 0-256,0-14-32,0 1-32,14 13 96,-1-14 128,14-13 224,0 0-160,-27 0 320,41-27-288,-1 0-128,0-13-160,-27 13-96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1.995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28643 6959 6656,'-13'0'2528,"-14"27"-1344,27-13-1440,0-1 384,0 1-128,13-1 64,-13 1-32,14-14-32,-1 13 32,-13 14-128,14-13 0,13 13 128,-14 0 32,1-14-96,13 1 32,-14-14 128,14 0 64,-13 0 64,13 0 0,13-41-64,-26 14-128,-1 0-32,1-13 64,0 26-64,-1-13 128,-13 0 32,-13 14 0,-15-1-32,15 1 96,-14-1 160,0 14-160,0 14-64,0-1-96,0 1-96,0 13 32,0-14-32,0 14-224,13 0-96,-13 0 96,14 14 128,-1-14 352,14 0 128,0 0-256,0-14-32,0 1-32,14 13 96,-1-14 128,14-13 224,0 0-160,-27 0 320,41-27-288,-1 0-128,1-13-160,-28 13-96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30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28845 7107 16320,'13'-27'96,"-13"0"31,-13 14-63,-1-14-64,-13 27 32,14-14 32,-14 14-96,1 0-64,12 14-32,-13-1 97,-13 1-417,26 12-128,1 2-1152,-1-15-576,14 14-1408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8T16:22:35.531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29116 7513 6400,'-13'0'2464,"-14"12"-1344,-14 2-832,41-14 608,-13 14-448,13-14-96,0 13-224,-14 0-96,28-13 0,-1 28-32,1-28 64,-1 13-32,14 0 64,-13-13 0,13 14 96,0-14 192,0 0 128,0 0-256,0 0-128,13-14-96,-13 1 32,0-14 32,0 13 32,0-12-160,0 12-32,-13-25 32,-1 25 64,1 0 64,-28 1 96,1 0 32,-1 13 32,1-14-224,-1 14 0,-13 0-32,14 14 64,-1-1-96,1 0-64,-1-13 64,1 28 0,13-15 32,-14-1 0,14 16 0,0-15 64,14 0-96,-14 15 0,13-15 32,1 0 0,-1 1 128,14-14 64,0 0-64,-13 0-32,13 14 32,-14-28 0,14 0 0,-13 1 0,-1 0-64,1-1-64,-1-13 32,1 14 32,-14-15-32,0 3-32,0 11 32,0-13 96,-14-14 0,14 28-65,-40-14 65,13 27-96,-14 14-32,28-1 32,-14 0-32,13 15-96,1-2 64,-1 2 32,14-15 0,-13 13 0,13-12 0,0-1-95,13-13-1,-13 13 128,27-13 32,0 14-1,-13-28 33,13 14-64,0-13 64,-14 0-128,1-1-64,13 0 128,-14 2 96,1-15-447,-14 13-417,0-26-1376,-14 13-64,-13 40-1568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1.996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28846 7106 16320,'13'-27'96,"-13"1"31,-13 13-63,-1-14-64,-13 27 32,14-14 32,-14 14-96,0 0-64,13 14-32,-13-1 97,-13 1-417,26 12-128,1 1-1152,-1-14-576,14 14-1408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1.997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29116 7513 6400,'-13'0'2464,"-14"13"-1344,-14 1-832,41-14 608,-13 14-448,13-14-96,0 13-224,-14 0-96,28-13 0,-1 28-32,1-28 64,-1 13-32,14 0 64,-13-13 0,13 14 96,0-14 192,0 0 128,0 0-256,0 0-128,13-14-96,-13 1 32,0-14 32,0 13 32,0-12-160,0 12-32,-13-26 32,-1 26 64,1 0 64,-28 1 96,1 0 32,-1 13 32,1-14-224,-1 14 0,-13 0-32,14 14 64,-1-1-96,1 0-64,-1-13 64,1 28 0,13-15 32,-14 0 0,14 15 0,0-15 64,14 0-96,-14 15 0,13-15 32,1 0 0,-1 1 128,14-14 64,0 0-64,-13 0-32,13 14 32,-14-28 0,14 0 0,-13 1 0,-1 0-64,1-1-64,-1-13 32,1 14 32,-14-15-32,0 2-32,0 12 32,0-13 96,-14-14 0,14 28-65,-40-14 65,13 27-96,-14 14-32,28-1 32,-14 0-32,13 15-96,1-2 64,-1 2 32,14-15 0,-13 14 0,13-13 0,0-1-95,13-13-1,-13 13 128,27-13 32,0 14-1,-13-28 33,13 14-64,0-13 64,-14 0-128,1-1-64,13 0 128,-14 1 96,1-14-447,-14 13-417,0-26-1376,-14 13-64,-13 40-1568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7.163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28549 5890 1664,'-27'0'608,"27"28"-320,-27-2-128,13-12 256,1 0-96,-1-1 0,14 0-192,-13 1-32,13 0 320,0 0 192,-14-14-256,14 13-32,0-13 0,0 13 320,0-13-64,27-13-288,-13-14-96,13 13-128,-14 0-64,14-12 96,-13-2 0,-1 2-128,-13 12 32,0 0 0,-13 1-96,-1 13 64,-13 0 32,0 13 0,0-13 64,14 28 32,-14-2 32,13 2 64,-26-2 32,13 2 32,0-14 0,13 12-224,14-12 0,0 0 96,14-1 0,-14 0 96,13-13-64,1 0 0,-1 0-32,1-13 64,-1 0-96,14 13 0,-27-14-32,27 0-64,0-12 32,-27 12 32,14-14-32,-1 15-32,-13-14 32,0 13-32,-13 14 64,-1-13-32,1 0-32,13 13-64,-27 0 32,13 26 32,14-12 0,-13 0 0,-1 12 64,1-12 32,13 0 96,-14 13-96,14-14-64,0 15 128,14-2 32,-14-12-160,13 13 0,1-27-32,-1 13 64,1-26-32,13 13 64,0-13-64,0-1-32,0 0 96,-14-12 0,1-2 32,-1 2 0,-13-2-64,0 14-64,0-12 32,-13 12-32,-14 0 0,13 14 64,-13-13-32,0 13 64,14 27-64,-14 0-32,13-14 32,-13 1-32,14 0-1280,-14 13-576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6T17:11:37.164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29467 5567 5120,'-13'0'1920,"-1"0"-1024,1 41-1056,-1-28 320,14 1-32,14-1 64,-1 14-224,1-13-128,-1-1 96,1 1 0,-14-1 64,13-13 0,1 0 0,-1 0 128,1 0 64,0-13 64,-1-1 64,1 1-160,-1-14-32,14 0-64,-13 0-64,-1 0-64,1 13 32,-1 1 96,-26-1 32,13 1-32,0-1 32,-27 1 0,13 13 32,1 0 64,-1 0 96,1 13 0,-1-13 0,1 27-256,-1 0-64,0 0 0,14 0 0,-13 0 96,13 0 32,0 0-32,0 0-64,0-13 32,13 13-32,-13-14 128,14 1 64,13-14 128,0 13 128,0-13-256,0-13-32,0-1-96,14 1-64,-15-1 32,1 1 32,0-28-32,-14 1 64,1 13-64,-14 0-32,13 0 32,-13 13 32,-13-13 96,-1 14 64,14-1-320,-13-13-96,-14 27 224,0 0 192,13 0-160,-25 0-192,12 14 0,13-1 0,-13-13-32,14 14 320,13 26-160,-14 1-256,14-14 128,14 0 128,-1-14 288,1 1 128,13-1-288,0 1-32,12-14-32,-12 0 32,14 0-32,-14-14-64,13 14 96,1-27 64,-14 0-128,0 0-32,0 14 0,-14-14 64,-13 0 32,0 13 96,0 1-160,-27-1-96,14-13-608,-14 27-224,13 0-736,-26 0-320,26 14-992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2/26/2021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40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58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4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91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95243" lvl="1" indent="-285750">
              <a:buFont typeface="Arial" panose="020B0604020202020204" pitchFamily="34" charset="0"/>
              <a:buChar char="•"/>
            </a:pPr>
            <a:endParaRPr lang="en-US" b="1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56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16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27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29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71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29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8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34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98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14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04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10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5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07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52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60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61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4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645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84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18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6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57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10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4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09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6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Bourlai 2021 - Confidential and Proprietary Information – Reproduction and Disclosure Strictly Prohibited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Bourlai 2021 - Confidential and Proprietary Information – Reproduction and Disclosure Strictly Prohibited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Bourlai 2021 - Confidential and Proprietary Information – Reproduction and Disclosure Strictly Prohibited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Bourlai 2021 - Confidential and Proprietary Information – Reproduction and Disclosure Strictly Prohibited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Bourlai 2021 - Confidential and Proprietary Information – Reproduction and Disclosure Strictly Prohibited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Bourlai 2021 - Confidential and Proprietary Information – Reproduction and Disclosure Strictly Prohibited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Bourlai 2021 - Confidential and Proprietary Information – Reproduction and Disclosure Strictly Prohibited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Bourlai 2021 - Confidential and Proprietary Information – Reproduction and Disclosure Strictly Prohibited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Bourlai 2021 - Confidential and Proprietary Information – Reproduction and Disclosure Strictly Prohibited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(c) Bourlai 2021 - Confidential and Proprietary Information – Reproduction and Disclosure Strictly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lassroom.stanford.edu/MainFolder/CoursePage.php?course=MachineLear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7.m4a"/><Relationship Id="rId7" Type="http://schemas.microsoft.com/office/2007/relationships/hdphoto" Target="../media/hdphoto1.wdp"/><Relationship Id="rId2" Type="http://schemas.microsoft.com/office/2007/relationships/media" Target="../media/media17.m4a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0.m4a"/><Relationship Id="rId7" Type="http://schemas.microsoft.com/office/2007/relationships/hdphoto" Target="../media/hdphoto2.wdp"/><Relationship Id="rId2" Type="http://schemas.microsoft.com/office/2007/relationships/media" Target="../media/media20.m4a"/><Relationship Id="rId1" Type="http://schemas.openxmlformats.org/officeDocument/2006/relationships/tags" Target="../tags/tag3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1.m4a"/><Relationship Id="rId7" Type="http://schemas.microsoft.com/office/2007/relationships/hdphoto" Target="../media/hdphoto2.wdp"/><Relationship Id="rId2" Type="http://schemas.microsoft.com/office/2007/relationships/media" Target="../media/media21.m4a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7" Type="http://schemas.openxmlformats.org/officeDocument/2006/relationships/image" Target="../media/image4.png"/><Relationship Id="rId2" Type="http://schemas.microsoft.com/office/2007/relationships/media" Target="../media/media26.m4a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27.m4a"/><Relationship Id="rId7" Type="http://schemas.microsoft.com/office/2007/relationships/hdphoto" Target="../media/hdphoto3.wdp"/><Relationship Id="rId2" Type="http://schemas.microsoft.com/office/2007/relationships/media" Target="../media/media27.m4a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7" Type="http://schemas.openxmlformats.org/officeDocument/2006/relationships/image" Target="../media/image4.png"/><Relationship Id="rId2" Type="http://schemas.microsoft.com/office/2007/relationships/media" Target="../media/media28.m4a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customXml" Target="../ink/ink31.xml"/><Relationship Id="rId18" Type="http://schemas.openxmlformats.org/officeDocument/2006/relationships/image" Target="../media/image34.emf"/><Relationship Id="rId26" Type="http://schemas.openxmlformats.org/officeDocument/2006/relationships/customXml" Target="../ink/ink39.xml"/><Relationship Id="rId3" Type="http://schemas.openxmlformats.org/officeDocument/2006/relationships/audio" Target="../media/media30.m4a"/><Relationship Id="rId21" Type="http://schemas.openxmlformats.org/officeDocument/2006/relationships/customXml" Target="../ink/ink35.xml"/><Relationship Id="rId7" Type="http://schemas.openxmlformats.org/officeDocument/2006/relationships/customXml" Target="../ink/ink28.xml"/><Relationship Id="rId12" Type="http://schemas.openxmlformats.org/officeDocument/2006/relationships/image" Target="../media/image31.emf"/><Relationship Id="rId17" Type="http://schemas.openxmlformats.org/officeDocument/2006/relationships/customXml" Target="../ink/ink33.xml"/><Relationship Id="rId25" Type="http://schemas.openxmlformats.org/officeDocument/2006/relationships/customXml" Target="../ink/ink38.xml"/><Relationship Id="rId2" Type="http://schemas.microsoft.com/office/2007/relationships/media" Target="../media/media30.m4a"/><Relationship Id="rId16" Type="http://schemas.openxmlformats.org/officeDocument/2006/relationships/image" Target="../media/image33.emf"/><Relationship Id="rId20" Type="http://schemas.openxmlformats.org/officeDocument/2006/relationships/image" Target="../media/image35.emf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11" Type="http://schemas.openxmlformats.org/officeDocument/2006/relationships/customXml" Target="../ink/ink30.xml"/><Relationship Id="rId24" Type="http://schemas.openxmlformats.org/officeDocument/2006/relationships/customXml" Target="../ink/ink37.xml"/><Relationship Id="rId5" Type="http://schemas.openxmlformats.org/officeDocument/2006/relationships/notesSlide" Target="../notesSlides/notesSlide27.xml"/><Relationship Id="rId15" Type="http://schemas.openxmlformats.org/officeDocument/2006/relationships/customXml" Target="../ink/ink32.xml"/><Relationship Id="rId23" Type="http://schemas.openxmlformats.org/officeDocument/2006/relationships/customXml" Target="../ink/ink36.xml"/><Relationship Id="rId10" Type="http://schemas.openxmlformats.org/officeDocument/2006/relationships/image" Target="../media/image30.emf"/><Relationship Id="rId19" Type="http://schemas.openxmlformats.org/officeDocument/2006/relationships/customXml" Target="../ink/ink34.xml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29.xml"/><Relationship Id="rId14" Type="http://schemas.openxmlformats.org/officeDocument/2006/relationships/image" Target="../media/image32.emf"/><Relationship Id="rId22" Type="http://schemas.openxmlformats.org/officeDocument/2006/relationships/image" Target="../media/image36.emf"/><Relationship Id="rId27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31.emf"/><Relationship Id="rId18" Type="http://schemas.openxmlformats.org/officeDocument/2006/relationships/customXml" Target="../ink/ink45.xml"/><Relationship Id="rId26" Type="http://schemas.openxmlformats.org/officeDocument/2006/relationships/customXml" Target="../ink/ink50.xml"/><Relationship Id="rId3" Type="http://schemas.openxmlformats.org/officeDocument/2006/relationships/audio" Target="../media/media31.m4a"/><Relationship Id="rId21" Type="http://schemas.openxmlformats.org/officeDocument/2006/relationships/image" Target="../media/image35.emf"/><Relationship Id="rId7" Type="http://schemas.openxmlformats.org/officeDocument/2006/relationships/image" Target="../media/image29.png"/><Relationship Id="rId12" Type="http://schemas.openxmlformats.org/officeDocument/2006/relationships/customXml" Target="../ink/ink42.xml"/><Relationship Id="rId17" Type="http://schemas.openxmlformats.org/officeDocument/2006/relationships/image" Target="../media/image33.emf"/><Relationship Id="rId25" Type="http://schemas.openxmlformats.org/officeDocument/2006/relationships/customXml" Target="../ink/ink49.xml"/><Relationship Id="rId2" Type="http://schemas.microsoft.com/office/2007/relationships/media" Target="../media/media31.m4a"/><Relationship Id="rId16" Type="http://schemas.openxmlformats.org/officeDocument/2006/relationships/customXml" Target="../ink/ink44.xml"/><Relationship Id="rId20" Type="http://schemas.openxmlformats.org/officeDocument/2006/relationships/customXml" Target="../ink/ink46.xml"/><Relationship Id="rId29" Type="http://schemas.openxmlformats.org/officeDocument/2006/relationships/image" Target="../media/image4.png"/><Relationship Id="rId1" Type="http://schemas.openxmlformats.org/officeDocument/2006/relationships/tags" Target="../tags/tag9.xml"/><Relationship Id="rId6" Type="http://schemas.openxmlformats.org/officeDocument/2006/relationships/image" Target="../media/image28.png"/><Relationship Id="rId11" Type="http://schemas.openxmlformats.org/officeDocument/2006/relationships/image" Target="../media/image30.emf"/><Relationship Id="rId24" Type="http://schemas.openxmlformats.org/officeDocument/2006/relationships/customXml" Target="../ink/ink48.xml"/><Relationship Id="rId5" Type="http://schemas.openxmlformats.org/officeDocument/2006/relationships/notesSlide" Target="../notesSlides/notesSlide28.xml"/><Relationship Id="rId15" Type="http://schemas.openxmlformats.org/officeDocument/2006/relationships/image" Target="../media/image32.emf"/><Relationship Id="rId23" Type="http://schemas.openxmlformats.org/officeDocument/2006/relationships/image" Target="../media/image38.emf"/><Relationship Id="rId28" Type="http://schemas.openxmlformats.org/officeDocument/2006/relationships/customXml" Target="../ink/ink51.xml"/><Relationship Id="rId10" Type="http://schemas.openxmlformats.org/officeDocument/2006/relationships/customXml" Target="../ink/ink41.xml"/><Relationship Id="rId19" Type="http://schemas.openxmlformats.org/officeDocument/2006/relationships/image" Target="../media/image37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emf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2.m4a"/><Relationship Id="rId7" Type="http://schemas.openxmlformats.org/officeDocument/2006/relationships/image" Target="../media/image23.png"/><Relationship Id="rId2" Type="http://schemas.microsoft.com/office/2007/relationships/media" Target="../media/media32.m4a"/><Relationship Id="rId1" Type="http://schemas.openxmlformats.org/officeDocument/2006/relationships/tags" Target="../tags/tag10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hyperlink" Target="https://www.mathworks.com/matlabcentral/mlc-downloads/downloads/submissions/47357/versions/1/previews/Logistic%20Regression%20with%20regularisation/cost.m/index.html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emf"/><Relationship Id="rId18" Type="http://schemas.openxmlformats.org/officeDocument/2006/relationships/customXml" Target="../ink/ink7.xml"/><Relationship Id="rId26" Type="http://schemas.openxmlformats.org/officeDocument/2006/relationships/customXml" Target="../ink/ink12.xml"/><Relationship Id="rId39" Type="http://schemas.openxmlformats.org/officeDocument/2006/relationships/image" Target="../media/image82.emf"/><Relationship Id="rId21" Type="http://schemas.openxmlformats.org/officeDocument/2006/relationships/customXml" Target="../ink/ink9.xml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7" Type="http://schemas.openxmlformats.org/officeDocument/2006/relationships/image" Target="../media/image67.emf"/><Relationship Id="rId2" Type="http://schemas.microsoft.com/office/2007/relationships/media" Target="../media/media5.m4a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77.emf"/><Relationship Id="rId41" Type="http://schemas.openxmlformats.org/officeDocument/2006/relationships/image" Target="../media/image83.emf"/><Relationship Id="rId1" Type="http://schemas.openxmlformats.org/officeDocument/2006/relationships/tags" Target="../tags/tag1.xml"/><Relationship Id="rId6" Type="http://schemas.openxmlformats.org/officeDocument/2006/relationships/customXml" Target="../ink/ink1.xml"/><Relationship Id="rId11" Type="http://schemas.openxmlformats.org/officeDocument/2006/relationships/image" Target="../media/image69.emf"/><Relationship Id="rId24" Type="http://schemas.openxmlformats.org/officeDocument/2006/relationships/image" Target="../media/image75.emf"/><Relationship Id="rId32" Type="http://schemas.openxmlformats.org/officeDocument/2006/relationships/customXml" Target="../ink/ink15.xml"/><Relationship Id="rId37" Type="http://schemas.openxmlformats.org/officeDocument/2006/relationships/image" Target="../media/image81.emf"/><Relationship Id="rId40" Type="http://schemas.openxmlformats.org/officeDocument/2006/relationships/customXml" Target="../ink/ink19.xml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71.emf"/><Relationship Id="rId23" Type="http://schemas.openxmlformats.org/officeDocument/2006/relationships/customXml" Target="../ink/ink10.xml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3.xml"/><Relationship Id="rId19" Type="http://schemas.openxmlformats.org/officeDocument/2006/relationships/image" Target="../media/image73.emf"/><Relationship Id="rId31" Type="http://schemas.openxmlformats.org/officeDocument/2006/relationships/image" Target="../media/image78.emf"/><Relationship Id="rId44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8.emf"/><Relationship Id="rId14" Type="http://schemas.openxmlformats.org/officeDocument/2006/relationships/customXml" Target="../ink/ink5.xml"/><Relationship Id="rId22" Type="http://schemas.openxmlformats.org/officeDocument/2006/relationships/image" Target="../media/image74.emf"/><Relationship Id="rId27" Type="http://schemas.openxmlformats.org/officeDocument/2006/relationships/image" Target="../media/image76.emf"/><Relationship Id="rId30" Type="http://schemas.openxmlformats.org/officeDocument/2006/relationships/customXml" Target="../ink/ink14.xml"/><Relationship Id="rId35" Type="http://schemas.openxmlformats.org/officeDocument/2006/relationships/image" Target="../media/image80.emf"/><Relationship Id="rId43" Type="http://schemas.openxmlformats.org/officeDocument/2006/relationships/image" Target="../media/image84.emf"/><Relationship Id="rId8" Type="http://schemas.openxmlformats.org/officeDocument/2006/relationships/customXml" Target="../ink/ink2.xml"/><Relationship Id="rId3" Type="http://schemas.openxmlformats.org/officeDocument/2006/relationships/audio" Target="../media/media5.m4a"/><Relationship Id="rId12" Type="http://schemas.openxmlformats.org/officeDocument/2006/relationships/customXml" Target="../ink/ink4.xml"/><Relationship Id="rId17" Type="http://schemas.openxmlformats.org/officeDocument/2006/relationships/image" Target="../media/image72.emf"/><Relationship Id="rId25" Type="http://schemas.openxmlformats.org/officeDocument/2006/relationships/customXml" Target="../ink/ink11.xml"/><Relationship Id="rId33" Type="http://schemas.openxmlformats.org/officeDocument/2006/relationships/image" Target="../media/image79.emf"/><Relationship Id="rId38" Type="http://schemas.openxmlformats.org/officeDocument/2006/relationships/customXml" Target="../ink/ink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9.emf"/><Relationship Id="rId18" Type="http://schemas.openxmlformats.org/officeDocument/2006/relationships/customXml" Target="../ink/ink27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.png"/><Relationship Id="rId7" Type="http://schemas.openxmlformats.org/officeDocument/2006/relationships/image" Target="../media/image6.emf"/><Relationship Id="rId12" Type="http://schemas.openxmlformats.org/officeDocument/2006/relationships/customXml" Target="../ink/ink24.xml"/><Relationship Id="rId17" Type="http://schemas.openxmlformats.org/officeDocument/2006/relationships/image" Target="../media/image11.emf"/><Relationship Id="rId2" Type="http://schemas.openxmlformats.org/officeDocument/2006/relationships/audio" Target="../media/media6.m4a"/><Relationship Id="rId16" Type="http://schemas.openxmlformats.org/officeDocument/2006/relationships/customXml" Target="../ink/ink26.xml"/><Relationship Id="rId20" Type="http://schemas.openxmlformats.org/officeDocument/2006/relationships/image" Target="../media/image13.png"/><Relationship Id="rId1" Type="http://schemas.microsoft.com/office/2007/relationships/media" Target="../media/media6.m4a"/><Relationship Id="rId6" Type="http://schemas.openxmlformats.org/officeDocument/2006/relationships/customXml" Target="../ink/ink21.xml"/><Relationship Id="rId11" Type="http://schemas.openxmlformats.org/officeDocument/2006/relationships/image" Target="../media/image8.emf"/><Relationship Id="rId5" Type="http://schemas.openxmlformats.org/officeDocument/2006/relationships/image" Target="../media/image5.png"/><Relationship Id="rId15" Type="http://schemas.openxmlformats.org/officeDocument/2006/relationships/image" Target="../media/image10.emf"/><Relationship Id="rId23" Type="http://schemas.openxmlformats.org/officeDocument/2006/relationships/image" Target="../media/image4.png"/><Relationship Id="rId10" Type="http://schemas.openxmlformats.org/officeDocument/2006/relationships/customXml" Target="../ink/ink23.xml"/><Relationship Id="rId19" Type="http://schemas.openxmlformats.org/officeDocument/2006/relationships/image" Target="../media/image12.emf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7.emf"/><Relationship Id="rId14" Type="http://schemas.openxmlformats.org/officeDocument/2006/relationships/customXml" Target="../ink/ink25.xml"/><Relationship Id="rId2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8999" y="838200"/>
            <a:ext cx="7696200" cy="3298825"/>
          </a:xfrm>
        </p:spPr>
        <p:txBody>
          <a:bodyPr>
            <a:normAutofit/>
          </a:bodyPr>
          <a:lstStyle/>
          <a:p>
            <a:r>
              <a:rPr lang="en-US" dirty="0"/>
              <a:t>Lecture Series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Thirimachos Bourlai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4820607"/>
            <a:ext cx="7008574" cy="12446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Machine Learning – Pattern Recognition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Multiclass – Over/Under fitting; Cost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5012" y="6596390"/>
            <a:ext cx="510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Main Source: ML Stanford </a:t>
            </a:r>
            <a:r>
              <a:rPr lang="en-US" sz="1050" dirty="0">
                <a:hlinkClick r:id="rId3"/>
              </a:rPr>
              <a:t>HERE</a:t>
            </a:r>
            <a:endParaRPr lang="en-US" sz="1050" dirty="0"/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3174" y="6537325"/>
            <a:ext cx="10201931" cy="3206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9115">
        <p:fade/>
      </p:transition>
    </mc:Choice>
    <mc:Fallback xmlns="">
      <p:transition spd="med" advTm="17911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6612" y="1600200"/>
            <a:ext cx="3429000" cy="31880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212" y="510156"/>
            <a:ext cx="4766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Multiclass Classification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4212" y="1600200"/>
            <a:ext cx="6092825" cy="45570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choose the first class (main class)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all data and move them into a single second class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Applying </a:t>
            </a:r>
            <a:r>
              <a:rPr lang="en-US" u="sng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binary logistic regression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hypothesis that returned the highest value as our prediction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repeat steps 1 – 4, where at step 1 we move on using the second class as our main class and so on… until we use all classes n.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7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7233">
        <p:fade/>
      </p:transition>
    </mc:Choice>
    <mc:Fallback xmlns="">
      <p:transition spd="med" advTm="1272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4212" y="510156"/>
            <a:ext cx="69781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Multiclass Classification - 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760412" y="1305408"/>
            <a:ext cx="10896600" cy="4431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Thus: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class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=0,…,n)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w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train a logistic regression classifier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8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aseline="30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 each class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predict the probability that y is equal to i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a given input x, we compute all h</a:t>
            </a:r>
            <a:r>
              <a:rPr lang="en-US" sz="28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aseline="30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θ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for each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(i.e. all n classes)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Pick the class </a:t>
            </a:r>
            <a:r>
              <a:rPr lang="en-US" sz="28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that maximizes h</a:t>
            </a:r>
            <a:r>
              <a:rPr lang="en-US" sz="2800" b="1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baseline="30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="1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b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namely </a:t>
            </a:r>
            <a:r>
              <a:rPr lang="en-US" sz="2800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value of </a:t>
            </a:r>
            <a:r>
              <a:rPr lang="en-US" sz="2800" u="sng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(i.e. the class </a:t>
            </a:r>
            <a:r>
              <a:rPr lang="en-US" sz="2800" u="sng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that give us the highest probability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…. </a:t>
            </a:r>
          </a:p>
          <a:p>
            <a:pPr marL="1066693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Thus, we predict y to be that value (i.e. that class). 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1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097">
        <p:fade/>
      </p:transition>
    </mc:Choice>
    <mc:Fallback xmlns="">
      <p:transition spd="med" advTm="1080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048000"/>
            <a:ext cx="10157354" cy="1397000"/>
          </a:xfrm>
        </p:spPr>
        <p:txBody>
          <a:bodyPr>
            <a:noAutofit/>
          </a:bodyPr>
          <a:lstStyle/>
          <a:p>
            <a:r>
              <a:rPr lang="en-US" sz="4800" dirty="0"/>
              <a:t>Over-fitting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	Under-fitting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		Regularization 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836">
        <p:fade/>
      </p:transition>
    </mc:Choice>
    <mc:Fallback xmlns="">
      <p:transition spd="med" advTm="12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Solution</a:t>
            </a: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8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164">
        <p:fade/>
      </p:transition>
    </mc:Choice>
    <mc:Fallback xmlns="">
      <p:transition spd="med" advTm="651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1" y="-533400"/>
            <a:ext cx="11809413" cy="1222400"/>
          </a:xfrm>
        </p:spPr>
        <p:txBody>
          <a:bodyPr>
            <a:normAutofit/>
          </a:bodyPr>
          <a:lstStyle/>
          <a:p>
            <a:r>
              <a:rPr lang="en-US" sz="3600" b="1" dirty="0"/>
              <a:t>Under vs. Over vs. Just Right &gt; Linear Regression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108968" y="401593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h(x) =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o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95110" y="4009182"/>
            <a:ext cx="29722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h(x) =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o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</a:rPr>
              <a:t>	  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2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2</a:t>
            </a:r>
            <a:r>
              <a:rPr lang="en-US" b="1" dirty="0">
                <a:solidFill>
                  <a:schemeClr val="tx2"/>
                </a:solidFill>
              </a:rPr>
              <a:t>  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701204" y="3744952"/>
            <a:ext cx="31104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h(x) =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o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</a:rPr>
              <a:t>	  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2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	  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3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3</a:t>
            </a:r>
            <a:r>
              <a:rPr lang="en-US" b="1" dirty="0">
                <a:solidFill>
                  <a:schemeClr val="tx2"/>
                </a:solidFill>
              </a:rPr>
              <a:t>   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	  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4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4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   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58748" y="4729364"/>
            <a:ext cx="1745991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Under-fit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High-Bias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65540" y="4216401"/>
            <a:ext cx="2690160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er-fit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High-Variance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75830" y="5461581"/>
            <a:ext cx="1810112" cy="6567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Just Right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02799" y="819997"/>
            <a:ext cx="3557798" cy="2924955"/>
            <a:chOff x="8075612" y="1266045"/>
            <a:chExt cx="3557798" cy="2924955"/>
          </a:xfrm>
        </p:grpSpPr>
        <p:grpSp>
          <p:nvGrpSpPr>
            <p:cNvPr id="19" name="Group 18"/>
            <p:cNvGrpSpPr/>
            <p:nvPr/>
          </p:nvGrpSpPr>
          <p:grpSpPr>
            <a:xfrm>
              <a:off x="8075612" y="1266045"/>
              <a:ext cx="3557798" cy="2924955"/>
              <a:chOff x="7750443" y="2406134"/>
              <a:chExt cx="3557798" cy="2924955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8456612" y="4800600"/>
                <a:ext cx="2819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8609012" y="2743200"/>
                <a:ext cx="0" cy="2209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Multiply 22"/>
              <p:cNvSpPr/>
              <p:nvPr/>
            </p:nvSpPr>
            <p:spPr>
              <a:xfrm>
                <a:off x="8913812" y="4419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9066212" y="45720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4"/>
              <p:cNvSpPr/>
              <p:nvPr/>
            </p:nvSpPr>
            <p:spPr>
              <a:xfrm>
                <a:off x="9218612" y="4267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9218612" y="39624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9371012" y="3657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ultiply 27"/>
              <p:cNvSpPr/>
              <p:nvPr/>
            </p:nvSpPr>
            <p:spPr>
              <a:xfrm>
                <a:off x="9828212" y="4114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Multiply 28"/>
              <p:cNvSpPr/>
              <p:nvPr/>
            </p:nvSpPr>
            <p:spPr>
              <a:xfrm>
                <a:off x="9523412" y="4038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Multiply 29"/>
              <p:cNvSpPr/>
              <p:nvPr/>
            </p:nvSpPr>
            <p:spPr>
              <a:xfrm>
                <a:off x="9828212" y="3733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Multiply 30"/>
              <p:cNvSpPr/>
              <p:nvPr/>
            </p:nvSpPr>
            <p:spPr>
              <a:xfrm>
                <a:off x="10209212" y="32004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Multiply 31"/>
              <p:cNvSpPr/>
              <p:nvPr/>
            </p:nvSpPr>
            <p:spPr>
              <a:xfrm>
                <a:off x="10056812" y="3886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Multiply 32"/>
              <p:cNvSpPr/>
              <p:nvPr/>
            </p:nvSpPr>
            <p:spPr>
              <a:xfrm>
                <a:off x="9752012" y="3352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Multiply 33"/>
              <p:cNvSpPr/>
              <p:nvPr/>
            </p:nvSpPr>
            <p:spPr>
              <a:xfrm>
                <a:off x="10361612" y="34290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Multiply 34"/>
              <p:cNvSpPr/>
              <p:nvPr/>
            </p:nvSpPr>
            <p:spPr>
              <a:xfrm>
                <a:off x="10590212" y="3124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750443" y="2406134"/>
                <a:ext cx="2470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B050"/>
                    </a:solidFill>
                  </a:rPr>
                  <a:t>House Value ($1000)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042877" y="4807869"/>
                <a:ext cx="22653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00B0F0"/>
                    </a:solidFill>
                  </a:rPr>
                  <a:t>House Size (square feet)</a:t>
                </a:r>
              </a:p>
              <a:p>
                <a:pPr algn="r"/>
                <a:r>
                  <a:rPr lang="en-US" sz="1400" dirty="0">
                    <a:solidFill>
                      <a:srgbClr val="00B0F0"/>
                    </a:solidFill>
                  </a:rPr>
                  <a:t>Living Area</a:t>
                </a:r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 flipV="1">
              <a:off x="9142412" y="1679311"/>
              <a:ext cx="2153969" cy="1902089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160686" y="796145"/>
            <a:ext cx="4627972" cy="2924955"/>
            <a:chOff x="8075612" y="1266045"/>
            <a:chExt cx="4627972" cy="2924955"/>
          </a:xfrm>
        </p:grpSpPr>
        <p:grpSp>
          <p:nvGrpSpPr>
            <p:cNvPr id="41" name="Group 40"/>
            <p:cNvGrpSpPr/>
            <p:nvPr/>
          </p:nvGrpSpPr>
          <p:grpSpPr>
            <a:xfrm>
              <a:off x="8075612" y="1266045"/>
              <a:ext cx="3557798" cy="2924955"/>
              <a:chOff x="7750443" y="2406134"/>
              <a:chExt cx="3557798" cy="2924955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>
                <a:off x="8456612" y="4800600"/>
                <a:ext cx="2819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8609012" y="2743200"/>
                <a:ext cx="0" cy="2209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Multiply 44"/>
              <p:cNvSpPr/>
              <p:nvPr/>
            </p:nvSpPr>
            <p:spPr>
              <a:xfrm>
                <a:off x="8913812" y="4419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Multiply 45"/>
              <p:cNvSpPr/>
              <p:nvPr/>
            </p:nvSpPr>
            <p:spPr>
              <a:xfrm>
                <a:off x="9066212" y="45720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Multiply 46"/>
              <p:cNvSpPr/>
              <p:nvPr/>
            </p:nvSpPr>
            <p:spPr>
              <a:xfrm>
                <a:off x="9218612" y="4267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Multiply 47"/>
              <p:cNvSpPr/>
              <p:nvPr/>
            </p:nvSpPr>
            <p:spPr>
              <a:xfrm>
                <a:off x="9218612" y="39624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Multiply 48"/>
              <p:cNvSpPr/>
              <p:nvPr/>
            </p:nvSpPr>
            <p:spPr>
              <a:xfrm>
                <a:off x="9371012" y="3657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Multiply 49"/>
              <p:cNvSpPr/>
              <p:nvPr/>
            </p:nvSpPr>
            <p:spPr>
              <a:xfrm>
                <a:off x="9828212" y="4114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Multiply 50"/>
              <p:cNvSpPr/>
              <p:nvPr/>
            </p:nvSpPr>
            <p:spPr>
              <a:xfrm>
                <a:off x="9523412" y="4038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Multiply 51"/>
              <p:cNvSpPr/>
              <p:nvPr/>
            </p:nvSpPr>
            <p:spPr>
              <a:xfrm>
                <a:off x="9828212" y="3733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Multiply 52"/>
              <p:cNvSpPr/>
              <p:nvPr/>
            </p:nvSpPr>
            <p:spPr>
              <a:xfrm>
                <a:off x="10209212" y="32004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Multiply 53"/>
              <p:cNvSpPr/>
              <p:nvPr/>
            </p:nvSpPr>
            <p:spPr>
              <a:xfrm>
                <a:off x="10056812" y="3886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Multiply 54"/>
              <p:cNvSpPr/>
              <p:nvPr/>
            </p:nvSpPr>
            <p:spPr>
              <a:xfrm>
                <a:off x="9752012" y="3352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Multiply 55"/>
              <p:cNvSpPr/>
              <p:nvPr/>
            </p:nvSpPr>
            <p:spPr>
              <a:xfrm>
                <a:off x="10361612" y="34290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Multiply 56"/>
              <p:cNvSpPr/>
              <p:nvPr/>
            </p:nvSpPr>
            <p:spPr>
              <a:xfrm>
                <a:off x="10590212" y="3124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750443" y="2406134"/>
                <a:ext cx="2470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B050"/>
                    </a:solidFill>
                  </a:rPr>
                  <a:t>House Value ($1000)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9042877" y="4807869"/>
                <a:ext cx="22653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00B0F0"/>
                    </a:solidFill>
                  </a:rPr>
                  <a:t>House Size (square feet)</a:t>
                </a:r>
              </a:p>
              <a:p>
                <a:pPr algn="r"/>
                <a:r>
                  <a:rPr lang="en-US" sz="1400" dirty="0">
                    <a:solidFill>
                      <a:srgbClr val="00B0F0"/>
                    </a:solidFill>
                  </a:rPr>
                  <a:t>Living Area</a:t>
                </a:r>
              </a:p>
            </p:txBody>
          </p:sp>
        </p:grpSp>
        <p:sp>
          <p:nvSpPr>
            <p:cNvPr id="40" name="Arc 39"/>
            <p:cNvSpPr/>
            <p:nvPr/>
          </p:nvSpPr>
          <p:spPr>
            <a:xfrm rot="15222196">
              <a:off x="10188984" y="1428678"/>
              <a:ext cx="1828800" cy="3200400"/>
            </a:xfrm>
            <a:prstGeom prst="arc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810157" y="755805"/>
            <a:ext cx="3557798" cy="2924955"/>
            <a:chOff x="7750443" y="2406134"/>
            <a:chExt cx="3557798" cy="2924955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8456612" y="4800600"/>
              <a:ext cx="2819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8609012" y="2743200"/>
              <a:ext cx="0" cy="2209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Multiply 66"/>
            <p:cNvSpPr/>
            <p:nvPr/>
          </p:nvSpPr>
          <p:spPr>
            <a:xfrm>
              <a:off x="8913812" y="4419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Multiply 67"/>
            <p:cNvSpPr/>
            <p:nvPr/>
          </p:nvSpPr>
          <p:spPr>
            <a:xfrm>
              <a:off x="9066212" y="4572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Multiply 68"/>
            <p:cNvSpPr/>
            <p:nvPr/>
          </p:nvSpPr>
          <p:spPr>
            <a:xfrm>
              <a:off x="9218612" y="4267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Multiply 69"/>
            <p:cNvSpPr/>
            <p:nvPr/>
          </p:nvSpPr>
          <p:spPr>
            <a:xfrm>
              <a:off x="9218612" y="3962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Multiply 70"/>
            <p:cNvSpPr/>
            <p:nvPr/>
          </p:nvSpPr>
          <p:spPr>
            <a:xfrm>
              <a:off x="9371012" y="3657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Multiply 71"/>
            <p:cNvSpPr/>
            <p:nvPr/>
          </p:nvSpPr>
          <p:spPr>
            <a:xfrm>
              <a:off x="9828212" y="4114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Multiply 72"/>
            <p:cNvSpPr/>
            <p:nvPr/>
          </p:nvSpPr>
          <p:spPr>
            <a:xfrm>
              <a:off x="9523412" y="4038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Multiply 73"/>
            <p:cNvSpPr/>
            <p:nvPr/>
          </p:nvSpPr>
          <p:spPr>
            <a:xfrm>
              <a:off x="9828212" y="3733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Multiply 74"/>
            <p:cNvSpPr/>
            <p:nvPr/>
          </p:nvSpPr>
          <p:spPr>
            <a:xfrm>
              <a:off x="10209212" y="3200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Multiply 75"/>
            <p:cNvSpPr/>
            <p:nvPr/>
          </p:nvSpPr>
          <p:spPr>
            <a:xfrm>
              <a:off x="10056812" y="3886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Multiply 76"/>
            <p:cNvSpPr/>
            <p:nvPr/>
          </p:nvSpPr>
          <p:spPr>
            <a:xfrm>
              <a:off x="9752012" y="3352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Multiply 77"/>
            <p:cNvSpPr/>
            <p:nvPr/>
          </p:nvSpPr>
          <p:spPr>
            <a:xfrm>
              <a:off x="10361612" y="3429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Multiply 78"/>
            <p:cNvSpPr/>
            <p:nvPr/>
          </p:nvSpPr>
          <p:spPr>
            <a:xfrm>
              <a:off x="10590212" y="3124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750443" y="2406134"/>
              <a:ext cx="24705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B050"/>
                  </a:solidFill>
                </a:rPr>
                <a:t>House Value ($1000)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9042877" y="4807869"/>
              <a:ext cx="22653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B0F0"/>
                  </a:solidFill>
                </a:rPr>
                <a:t>House Size (square feet)</a:t>
              </a:r>
            </a:p>
            <a:p>
              <a:pPr algn="r"/>
              <a:r>
                <a:rPr lang="en-US" sz="1400" dirty="0">
                  <a:solidFill>
                    <a:srgbClr val="00B0F0"/>
                  </a:solidFill>
                </a:rPr>
                <a:t>Living Area</a:t>
              </a:r>
            </a:p>
          </p:txBody>
        </p:sp>
      </p:grpSp>
      <p:sp>
        <p:nvSpPr>
          <p:cNvPr id="82" name="Freeform 81"/>
          <p:cNvSpPr/>
          <p:nvPr/>
        </p:nvSpPr>
        <p:spPr>
          <a:xfrm>
            <a:off x="8935463" y="1253393"/>
            <a:ext cx="1866862" cy="1758876"/>
          </a:xfrm>
          <a:custGeom>
            <a:avLst/>
            <a:gdLst>
              <a:gd name="connsiteX0" fmla="*/ 0 w 1866862"/>
              <a:gd name="connsiteY0" fmla="*/ 1226372 h 1758876"/>
              <a:gd name="connsiteX1" fmla="*/ 43031 w 1866862"/>
              <a:gd name="connsiteY1" fmla="*/ 1317812 h 1758876"/>
              <a:gd name="connsiteX2" fmla="*/ 59167 w 1866862"/>
              <a:gd name="connsiteY2" fmla="*/ 1328570 h 1758876"/>
              <a:gd name="connsiteX3" fmla="*/ 86061 w 1866862"/>
              <a:gd name="connsiteY3" fmla="*/ 1409252 h 1758876"/>
              <a:gd name="connsiteX4" fmla="*/ 102198 w 1866862"/>
              <a:gd name="connsiteY4" fmla="*/ 1436146 h 1758876"/>
              <a:gd name="connsiteX5" fmla="*/ 118334 w 1866862"/>
              <a:gd name="connsiteY5" fmla="*/ 1484556 h 1758876"/>
              <a:gd name="connsiteX6" fmla="*/ 150607 w 1866862"/>
              <a:gd name="connsiteY6" fmla="*/ 1543723 h 1758876"/>
              <a:gd name="connsiteX7" fmla="*/ 166744 w 1866862"/>
              <a:gd name="connsiteY7" fmla="*/ 1575996 h 1758876"/>
              <a:gd name="connsiteX8" fmla="*/ 177501 w 1866862"/>
              <a:gd name="connsiteY8" fmla="*/ 1635163 h 1758876"/>
              <a:gd name="connsiteX9" fmla="*/ 193638 w 1866862"/>
              <a:gd name="connsiteY9" fmla="*/ 1651299 h 1758876"/>
              <a:gd name="connsiteX10" fmla="*/ 209774 w 1866862"/>
              <a:gd name="connsiteY10" fmla="*/ 1699709 h 1758876"/>
              <a:gd name="connsiteX11" fmla="*/ 225911 w 1866862"/>
              <a:gd name="connsiteY11" fmla="*/ 1710466 h 1758876"/>
              <a:gd name="connsiteX12" fmla="*/ 285078 w 1866862"/>
              <a:gd name="connsiteY12" fmla="*/ 1758876 h 1758876"/>
              <a:gd name="connsiteX13" fmla="*/ 301214 w 1866862"/>
              <a:gd name="connsiteY13" fmla="*/ 1748118 h 1758876"/>
              <a:gd name="connsiteX14" fmla="*/ 333487 w 1866862"/>
              <a:gd name="connsiteY14" fmla="*/ 1613648 h 1758876"/>
              <a:gd name="connsiteX15" fmla="*/ 376518 w 1866862"/>
              <a:gd name="connsiteY15" fmla="*/ 1489935 h 1758876"/>
              <a:gd name="connsiteX16" fmla="*/ 408791 w 1866862"/>
              <a:gd name="connsiteY16" fmla="*/ 1425389 h 1758876"/>
              <a:gd name="connsiteX17" fmla="*/ 424927 w 1866862"/>
              <a:gd name="connsiteY17" fmla="*/ 1323191 h 1758876"/>
              <a:gd name="connsiteX18" fmla="*/ 441064 w 1866862"/>
              <a:gd name="connsiteY18" fmla="*/ 1183342 h 1758876"/>
              <a:gd name="connsiteX19" fmla="*/ 457200 w 1866862"/>
              <a:gd name="connsiteY19" fmla="*/ 1124175 h 1758876"/>
              <a:gd name="connsiteX20" fmla="*/ 484094 w 1866862"/>
              <a:gd name="connsiteY20" fmla="*/ 876749 h 1758876"/>
              <a:gd name="connsiteX21" fmla="*/ 532504 w 1866862"/>
              <a:gd name="connsiteY21" fmla="*/ 833718 h 1758876"/>
              <a:gd name="connsiteX22" fmla="*/ 564777 w 1866862"/>
              <a:gd name="connsiteY22" fmla="*/ 839097 h 1758876"/>
              <a:gd name="connsiteX23" fmla="*/ 575534 w 1866862"/>
              <a:gd name="connsiteY23" fmla="*/ 855233 h 1758876"/>
              <a:gd name="connsiteX24" fmla="*/ 607807 w 1866862"/>
              <a:gd name="connsiteY24" fmla="*/ 887506 h 1758876"/>
              <a:gd name="connsiteX25" fmla="*/ 623944 w 1866862"/>
              <a:gd name="connsiteY25" fmla="*/ 903643 h 1758876"/>
              <a:gd name="connsiteX26" fmla="*/ 656217 w 1866862"/>
              <a:gd name="connsiteY26" fmla="*/ 919779 h 1758876"/>
              <a:gd name="connsiteX27" fmla="*/ 683111 w 1866862"/>
              <a:gd name="connsiteY27" fmla="*/ 946673 h 1758876"/>
              <a:gd name="connsiteX28" fmla="*/ 731520 w 1866862"/>
              <a:gd name="connsiteY28" fmla="*/ 1021977 h 1758876"/>
              <a:gd name="connsiteX29" fmla="*/ 763793 w 1866862"/>
              <a:gd name="connsiteY29" fmla="*/ 1070386 h 1758876"/>
              <a:gd name="connsiteX30" fmla="*/ 774551 w 1866862"/>
              <a:gd name="connsiteY30" fmla="*/ 1086523 h 1758876"/>
              <a:gd name="connsiteX31" fmla="*/ 806824 w 1866862"/>
              <a:gd name="connsiteY31" fmla="*/ 1118796 h 1758876"/>
              <a:gd name="connsiteX32" fmla="*/ 822960 w 1866862"/>
              <a:gd name="connsiteY32" fmla="*/ 1145690 h 1758876"/>
              <a:gd name="connsiteX33" fmla="*/ 855233 w 1866862"/>
              <a:gd name="connsiteY33" fmla="*/ 1177963 h 1758876"/>
              <a:gd name="connsiteX34" fmla="*/ 865991 w 1866862"/>
              <a:gd name="connsiteY34" fmla="*/ 1210236 h 1758876"/>
              <a:gd name="connsiteX35" fmla="*/ 882127 w 1866862"/>
              <a:gd name="connsiteY35" fmla="*/ 1220993 h 1758876"/>
              <a:gd name="connsiteX36" fmla="*/ 914400 w 1866862"/>
              <a:gd name="connsiteY36" fmla="*/ 1253266 h 1758876"/>
              <a:gd name="connsiteX37" fmla="*/ 930537 w 1866862"/>
              <a:gd name="connsiteY37" fmla="*/ 1269403 h 1758876"/>
              <a:gd name="connsiteX38" fmla="*/ 946673 w 1866862"/>
              <a:gd name="connsiteY38" fmla="*/ 1285539 h 1758876"/>
              <a:gd name="connsiteX39" fmla="*/ 973567 w 1866862"/>
              <a:gd name="connsiteY39" fmla="*/ 1301676 h 1758876"/>
              <a:gd name="connsiteX40" fmla="*/ 1011219 w 1866862"/>
              <a:gd name="connsiteY40" fmla="*/ 1027356 h 1758876"/>
              <a:gd name="connsiteX41" fmla="*/ 995083 w 1866862"/>
              <a:gd name="connsiteY41" fmla="*/ 828339 h 1758876"/>
              <a:gd name="connsiteX42" fmla="*/ 978946 w 1866862"/>
              <a:gd name="connsiteY42" fmla="*/ 473337 h 1758876"/>
              <a:gd name="connsiteX43" fmla="*/ 989704 w 1866862"/>
              <a:gd name="connsiteY43" fmla="*/ 381897 h 1758876"/>
              <a:gd name="connsiteX44" fmla="*/ 1005840 w 1866862"/>
              <a:gd name="connsiteY44" fmla="*/ 365760 h 1758876"/>
              <a:gd name="connsiteX45" fmla="*/ 1070386 w 1866862"/>
              <a:gd name="connsiteY45" fmla="*/ 333488 h 1758876"/>
              <a:gd name="connsiteX46" fmla="*/ 1102659 w 1866862"/>
              <a:gd name="connsiteY46" fmla="*/ 317351 h 1758876"/>
              <a:gd name="connsiteX47" fmla="*/ 1118795 w 1866862"/>
              <a:gd name="connsiteY47" fmla="*/ 301215 h 1758876"/>
              <a:gd name="connsiteX48" fmla="*/ 1210235 w 1866862"/>
              <a:gd name="connsiteY48" fmla="*/ 311972 h 1758876"/>
              <a:gd name="connsiteX49" fmla="*/ 1220993 w 1866862"/>
              <a:gd name="connsiteY49" fmla="*/ 328109 h 1758876"/>
              <a:gd name="connsiteX50" fmla="*/ 1253266 w 1866862"/>
              <a:gd name="connsiteY50" fmla="*/ 360382 h 1758876"/>
              <a:gd name="connsiteX51" fmla="*/ 1285539 w 1866862"/>
              <a:gd name="connsiteY51" fmla="*/ 451822 h 1758876"/>
              <a:gd name="connsiteX52" fmla="*/ 1285539 w 1866862"/>
              <a:gd name="connsiteY52" fmla="*/ 1156448 h 1758876"/>
              <a:gd name="connsiteX53" fmla="*/ 1301675 w 1866862"/>
              <a:gd name="connsiteY53" fmla="*/ 1172584 h 1758876"/>
              <a:gd name="connsiteX54" fmla="*/ 1317812 w 1866862"/>
              <a:gd name="connsiteY54" fmla="*/ 1204857 h 1758876"/>
              <a:gd name="connsiteX55" fmla="*/ 1420010 w 1866862"/>
              <a:gd name="connsiteY55" fmla="*/ 1231751 h 1758876"/>
              <a:gd name="connsiteX56" fmla="*/ 1468419 w 1866862"/>
              <a:gd name="connsiteY56" fmla="*/ 1220993 h 1758876"/>
              <a:gd name="connsiteX57" fmla="*/ 1500692 w 1866862"/>
              <a:gd name="connsiteY57" fmla="*/ 1194099 h 1758876"/>
              <a:gd name="connsiteX58" fmla="*/ 1489934 w 1866862"/>
              <a:gd name="connsiteY58" fmla="*/ 656217 h 1758876"/>
              <a:gd name="connsiteX59" fmla="*/ 1473798 w 1866862"/>
              <a:gd name="connsiteY59" fmla="*/ 629323 h 1758876"/>
              <a:gd name="connsiteX60" fmla="*/ 1441525 w 1866862"/>
              <a:gd name="connsiteY60" fmla="*/ 505610 h 1758876"/>
              <a:gd name="connsiteX61" fmla="*/ 1425388 w 1866862"/>
              <a:gd name="connsiteY61" fmla="*/ 441064 h 1758876"/>
              <a:gd name="connsiteX62" fmla="*/ 1414631 w 1866862"/>
              <a:gd name="connsiteY62" fmla="*/ 365760 h 1758876"/>
              <a:gd name="connsiteX63" fmla="*/ 1436146 w 1866862"/>
              <a:gd name="connsiteY63" fmla="*/ 139850 h 1758876"/>
              <a:gd name="connsiteX64" fmla="*/ 1468419 w 1866862"/>
              <a:gd name="connsiteY64" fmla="*/ 107577 h 1758876"/>
              <a:gd name="connsiteX65" fmla="*/ 1500692 w 1866862"/>
              <a:gd name="connsiteY65" fmla="*/ 75304 h 1758876"/>
              <a:gd name="connsiteX66" fmla="*/ 1527586 w 1866862"/>
              <a:gd name="connsiteY66" fmla="*/ 43031 h 1758876"/>
              <a:gd name="connsiteX67" fmla="*/ 1543723 w 1866862"/>
              <a:gd name="connsiteY67" fmla="*/ 32273 h 1758876"/>
              <a:gd name="connsiteX68" fmla="*/ 1575995 w 1866862"/>
              <a:gd name="connsiteY68" fmla="*/ 0 h 1758876"/>
              <a:gd name="connsiteX69" fmla="*/ 1699708 w 1866862"/>
              <a:gd name="connsiteY69" fmla="*/ 10758 h 1758876"/>
              <a:gd name="connsiteX70" fmla="*/ 1710466 w 1866862"/>
              <a:gd name="connsiteY70" fmla="*/ 26895 h 1758876"/>
              <a:gd name="connsiteX71" fmla="*/ 1726603 w 1866862"/>
              <a:gd name="connsiteY71" fmla="*/ 37652 h 1758876"/>
              <a:gd name="connsiteX72" fmla="*/ 1742739 w 1866862"/>
              <a:gd name="connsiteY72" fmla="*/ 69925 h 1758876"/>
              <a:gd name="connsiteX73" fmla="*/ 1775012 w 1866862"/>
              <a:gd name="connsiteY73" fmla="*/ 102198 h 1758876"/>
              <a:gd name="connsiteX74" fmla="*/ 1807285 w 1866862"/>
              <a:gd name="connsiteY74" fmla="*/ 193638 h 1758876"/>
              <a:gd name="connsiteX75" fmla="*/ 1818043 w 1866862"/>
              <a:gd name="connsiteY75" fmla="*/ 236669 h 1758876"/>
              <a:gd name="connsiteX76" fmla="*/ 1834179 w 1866862"/>
              <a:gd name="connsiteY76" fmla="*/ 268942 h 1758876"/>
              <a:gd name="connsiteX77" fmla="*/ 1850315 w 1866862"/>
              <a:gd name="connsiteY77" fmla="*/ 317351 h 1758876"/>
              <a:gd name="connsiteX78" fmla="*/ 1866452 w 1866862"/>
              <a:gd name="connsiteY78" fmla="*/ 344245 h 1758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66862" h="1758876">
                <a:moveTo>
                  <a:pt x="0" y="1226372"/>
                </a:moveTo>
                <a:cubicBezTo>
                  <a:pt x="9010" y="1248896"/>
                  <a:pt x="33053" y="1311159"/>
                  <a:pt x="43031" y="1317812"/>
                </a:cubicBezTo>
                <a:lnTo>
                  <a:pt x="59167" y="1328570"/>
                </a:lnTo>
                <a:cubicBezTo>
                  <a:pt x="68132" y="1355464"/>
                  <a:pt x="71475" y="1384943"/>
                  <a:pt x="86061" y="1409252"/>
                </a:cubicBezTo>
                <a:cubicBezTo>
                  <a:pt x="91440" y="1418217"/>
                  <a:pt x="98080" y="1426537"/>
                  <a:pt x="102198" y="1436146"/>
                </a:cubicBezTo>
                <a:cubicBezTo>
                  <a:pt x="108898" y="1451780"/>
                  <a:pt x="112017" y="1468763"/>
                  <a:pt x="118334" y="1484556"/>
                </a:cubicBezTo>
                <a:cubicBezTo>
                  <a:pt x="129954" y="1513606"/>
                  <a:pt x="136273" y="1517445"/>
                  <a:pt x="150607" y="1543723"/>
                </a:cubicBezTo>
                <a:cubicBezTo>
                  <a:pt x="156366" y="1554282"/>
                  <a:pt x="161365" y="1565238"/>
                  <a:pt x="166744" y="1575996"/>
                </a:cubicBezTo>
                <a:cubicBezTo>
                  <a:pt x="170330" y="1595718"/>
                  <a:pt x="170759" y="1616285"/>
                  <a:pt x="177501" y="1635163"/>
                </a:cubicBezTo>
                <a:cubicBezTo>
                  <a:pt x="180059" y="1642327"/>
                  <a:pt x="190236" y="1644495"/>
                  <a:pt x="193638" y="1651299"/>
                </a:cubicBezTo>
                <a:cubicBezTo>
                  <a:pt x="201245" y="1666513"/>
                  <a:pt x="201629" y="1684776"/>
                  <a:pt x="209774" y="1699709"/>
                </a:cubicBezTo>
                <a:cubicBezTo>
                  <a:pt x="212870" y="1705384"/>
                  <a:pt x="221079" y="1706171"/>
                  <a:pt x="225911" y="1710466"/>
                </a:cubicBezTo>
                <a:cubicBezTo>
                  <a:pt x="280838" y="1759289"/>
                  <a:pt x="234651" y="1728619"/>
                  <a:pt x="285078" y="1758876"/>
                </a:cubicBezTo>
                <a:cubicBezTo>
                  <a:pt x="290457" y="1755290"/>
                  <a:pt x="299705" y="1754404"/>
                  <a:pt x="301214" y="1748118"/>
                </a:cubicBezTo>
                <a:cubicBezTo>
                  <a:pt x="335159" y="1606681"/>
                  <a:pt x="280110" y="1649231"/>
                  <a:pt x="333487" y="1613648"/>
                </a:cubicBezTo>
                <a:cubicBezTo>
                  <a:pt x="428943" y="1422735"/>
                  <a:pt x="316275" y="1663133"/>
                  <a:pt x="376518" y="1489935"/>
                </a:cubicBezTo>
                <a:cubicBezTo>
                  <a:pt x="384421" y="1467215"/>
                  <a:pt x="408791" y="1425389"/>
                  <a:pt x="408791" y="1425389"/>
                </a:cubicBezTo>
                <a:cubicBezTo>
                  <a:pt x="414170" y="1391323"/>
                  <a:pt x="420369" y="1357376"/>
                  <a:pt x="424927" y="1323191"/>
                </a:cubicBezTo>
                <a:cubicBezTo>
                  <a:pt x="431129" y="1276677"/>
                  <a:pt x="433553" y="1229663"/>
                  <a:pt x="441064" y="1183342"/>
                </a:cubicBezTo>
                <a:cubicBezTo>
                  <a:pt x="444336" y="1163163"/>
                  <a:pt x="451821" y="1143897"/>
                  <a:pt x="457200" y="1124175"/>
                </a:cubicBezTo>
                <a:cubicBezTo>
                  <a:pt x="458270" y="1102781"/>
                  <a:pt x="437569" y="938783"/>
                  <a:pt x="484094" y="876749"/>
                </a:cubicBezTo>
                <a:cubicBezTo>
                  <a:pt x="502516" y="852186"/>
                  <a:pt x="511537" y="847696"/>
                  <a:pt x="532504" y="833718"/>
                </a:cubicBezTo>
                <a:cubicBezTo>
                  <a:pt x="543262" y="835511"/>
                  <a:pt x="555022" y="834220"/>
                  <a:pt x="564777" y="839097"/>
                </a:cubicBezTo>
                <a:cubicBezTo>
                  <a:pt x="570559" y="841988"/>
                  <a:pt x="571239" y="850402"/>
                  <a:pt x="575534" y="855233"/>
                </a:cubicBezTo>
                <a:cubicBezTo>
                  <a:pt x="585641" y="866604"/>
                  <a:pt x="597049" y="876748"/>
                  <a:pt x="607807" y="887506"/>
                </a:cubicBezTo>
                <a:cubicBezTo>
                  <a:pt x="613186" y="892885"/>
                  <a:pt x="617140" y="900241"/>
                  <a:pt x="623944" y="903643"/>
                </a:cubicBezTo>
                <a:lnTo>
                  <a:pt x="656217" y="919779"/>
                </a:lnTo>
                <a:cubicBezTo>
                  <a:pt x="665182" y="928744"/>
                  <a:pt x="676224" y="936029"/>
                  <a:pt x="683111" y="946673"/>
                </a:cubicBezTo>
                <a:cubicBezTo>
                  <a:pt x="736464" y="1029128"/>
                  <a:pt x="690481" y="994616"/>
                  <a:pt x="731520" y="1021977"/>
                </a:cubicBezTo>
                <a:cubicBezTo>
                  <a:pt x="760801" y="1080536"/>
                  <a:pt x="732991" y="1033424"/>
                  <a:pt x="763793" y="1070386"/>
                </a:cubicBezTo>
                <a:cubicBezTo>
                  <a:pt x="767932" y="1075352"/>
                  <a:pt x="770256" y="1081691"/>
                  <a:pt x="774551" y="1086523"/>
                </a:cubicBezTo>
                <a:cubicBezTo>
                  <a:pt x="784658" y="1097894"/>
                  <a:pt x="798997" y="1105750"/>
                  <a:pt x="806824" y="1118796"/>
                </a:cubicBezTo>
                <a:cubicBezTo>
                  <a:pt x="812203" y="1127761"/>
                  <a:pt x="816340" y="1137599"/>
                  <a:pt x="822960" y="1145690"/>
                </a:cubicBezTo>
                <a:cubicBezTo>
                  <a:pt x="832594" y="1157465"/>
                  <a:pt x="855233" y="1177963"/>
                  <a:pt x="855233" y="1177963"/>
                </a:cubicBezTo>
                <a:cubicBezTo>
                  <a:pt x="858819" y="1188721"/>
                  <a:pt x="859981" y="1200620"/>
                  <a:pt x="865991" y="1210236"/>
                </a:cubicBezTo>
                <a:cubicBezTo>
                  <a:pt x="869417" y="1215718"/>
                  <a:pt x="877296" y="1216698"/>
                  <a:pt x="882127" y="1220993"/>
                </a:cubicBezTo>
                <a:cubicBezTo>
                  <a:pt x="893498" y="1231100"/>
                  <a:pt x="903642" y="1242508"/>
                  <a:pt x="914400" y="1253266"/>
                </a:cubicBezTo>
                <a:lnTo>
                  <a:pt x="930537" y="1269403"/>
                </a:lnTo>
                <a:cubicBezTo>
                  <a:pt x="935916" y="1274782"/>
                  <a:pt x="940150" y="1281625"/>
                  <a:pt x="946673" y="1285539"/>
                </a:cubicBezTo>
                <a:lnTo>
                  <a:pt x="973567" y="1301676"/>
                </a:lnTo>
                <a:cubicBezTo>
                  <a:pt x="1106910" y="1272044"/>
                  <a:pt x="1027441" y="1306370"/>
                  <a:pt x="1011219" y="1027356"/>
                </a:cubicBezTo>
                <a:cubicBezTo>
                  <a:pt x="1007356" y="960912"/>
                  <a:pt x="998954" y="894783"/>
                  <a:pt x="995083" y="828339"/>
                </a:cubicBezTo>
                <a:cubicBezTo>
                  <a:pt x="988194" y="710083"/>
                  <a:pt x="984325" y="591671"/>
                  <a:pt x="978946" y="473337"/>
                </a:cubicBezTo>
                <a:cubicBezTo>
                  <a:pt x="982532" y="442857"/>
                  <a:pt x="982261" y="411671"/>
                  <a:pt x="989704" y="381897"/>
                </a:cubicBezTo>
                <a:cubicBezTo>
                  <a:pt x="991549" y="374517"/>
                  <a:pt x="999317" y="369674"/>
                  <a:pt x="1005840" y="365760"/>
                </a:cubicBezTo>
                <a:cubicBezTo>
                  <a:pt x="1026467" y="353384"/>
                  <a:pt x="1048871" y="344246"/>
                  <a:pt x="1070386" y="333488"/>
                </a:cubicBezTo>
                <a:cubicBezTo>
                  <a:pt x="1081144" y="328109"/>
                  <a:pt x="1094154" y="325856"/>
                  <a:pt x="1102659" y="317351"/>
                </a:cubicBezTo>
                <a:lnTo>
                  <a:pt x="1118795" y="301215"/>
                </a:lnTo>
                <a:cubicBezTo>
                  <a:pt x="1149275" y="304801"/>
                  <a:pt x="1180555" y="304162"/>
                  <a:pt x="1210235" y="311972"/>
                </a:cubicBezTo>
                <a:cubicBezTo>
                  <a:pt x="1216487" y="313617"/>
                  <a:pt x="1216698" y="323277"/>
                  <a:pt x="1220993" y="328109"/>
                </a:cubicBezTo>
                <a:cubicBezTo>
                  <a:pt x="1231100" y="339480"/>
                  <a:pt x="1246462" y="346775"/>
                  <a:pt x="1253266" y="360382"/>
                </a:cubicBezTo>
                <a:cubicBezTo>
                  <a:pt x="1278545" y="410939"/>
                  <a:pt x="1266238" y="381051"/>
                  <a:pt x="1285539" y="451822"/>
                </a:cubicBezTo>
                <a:cubicBezTo>
                  <a:pt x="1283782" y="537030"/>
                  <a:pt x="1260964" y="974594"/>
                  <a:pt x="1285539" y="1156448"/>
                </a:cubicBezTo>
                <a:cubicBezTo>
                  <a:pt x="1286558" y="1163986"/>
                  <a:pt x="1297456" y="1166255"/>
                  <a:pt x="1301675" y="1172584"/>
                </a:cubicBezTo>
                <a:cubicBezTo>
                  <a:pt x="1308347" y="1182591"/>
                  <a:pt x="1307054" y="1199478"/>
                  <a:pt x="1317812" y="1204857"/>
                </a:cubicBezTo>
                <a:cubicBezTo>
                  <a:pt x="1349319" y="1220610"/>
                  <a:pt x="1420010" y="1231751"/>
                  <a:pt x="1420010" y="1231751"/>
                </a:cubicBezTo>
                <a:cubicBezTo>
                  <a:pt x="1436146" y="1228165"/>
                  <a:pt x="1452737" y="1226220"/>
                  <a:pt x="1468419" y="1220993"/>
                </a:cubicBezTo>
                <a:cubicBezTo>
                  <a:pt x="1479652" y="1217249"/>
                  <a:pt x="1493202" y="1201589"/>
                  <a:pt x="1500692" y="1194099"/>
                </a:cubicBezTo>
                <a:cubicBezTo>
                  <a:pt x="1497106" y="1014805"/>
                  <a:pt x="1498464" y="835344"/>
                  <a:pt x="1489934" y="656217"/>
                </a:cubicBezTo>
                <a:cubicBezTo>
                  <a:pt x="1489437" y="645774"/>
                  <a:pt x="1476997" y="639276"/>
                  <a:pt x="1473798" y="629323"/>
                </a:cubicBezTo>
                <a:cubicBezTo>
                  <a:pt x="1460757" y="588750"/>
                  <a:pt x="1452139" y="546885"/>
                  <a:pt x="1441525" y="505610"/>
                </a:cubicBezTo>
                <a:cubicBezTo>
                  <a:pt x="1436002" y="484131"/>
                  <a:pt x="1428524" y="463019"/>
                  <a:pt x="1425388" y="441064"/>
                </a:cubicBezTo>
                <a:lnTo>
                  <a:pt x="1414631" y="365760"/>
                </a:lnTo>
                <a:cubicBezTo>
                  <a:pt x="1416327" y="302999"/>
                  <a:pt x="1386492" y="200539"/>
                  <a:pt x="1436146" y="139850"/>
                </a:cubicBezTo>
                <a:cubicBezTo>
                  <a:pt x="1445780" y="128075"/>
                  <a:pt x="1457661" y="118335"/>
                  <a:pt x="1468419" y="107577"/>
                </a:cubicBezTo>
                <a:cubicBezTo>
                  <a:pt x="1479177" y="96819"/>
                  <a:pt x="1492253" y="87962"/>
                  <a:pt x="1500692" y="75304"/>
                </a:cubicBezTo>
                <a:cubicBezTo>
                  <a:pt x="1511269" y="59440"/>
                  <a:pt x="1512058" y="55972"/>
                  <a:pt x="1527586" y="43031"/>
                </a:cubicBezTo>
                <a:cubicBezTo>
                  <a:pt x="1532552" y="38892"/>
                  <a:pt x="1538891" y="36568"/>
                  <a:pt x="1543723" y="32273"/>
                </a:cubicBezTo>
                <a:cubicBezTo>
                  <a:pt x="1555094" y="22166"/>
                  <a:pt x="1575995" y="0"/>
                  <a:pt x="1575995" y="0"/>
                </a:cubicBezTo>
                <a:cubicBezTo>
                  <a:pt x="1617233" y="3586"/>
                  <a:pt x="1659119" y="2640"/>
                  <a:pt x="1699708" y="10758"/>
                </a:cubicBezTo>
                <a:cubicBezTo>
                  <a:pt x="1706047" y="12026"/>
                  <a:pt x="1705895" y="22324"/>
                  <a:pt x="1710466" y="26895"/>
                </a:cubicBezTo>
                <a:cubicBezTo>
                  <a:pt x="1715037" y="31466"/>
                  <a:pt x="1721224" y="34066"/>
                  <a:pt x="1726603" y="37652"/>
                </a:cubicBezTo>
                <a:cubicBezTo>
                  <a:pt x="1731982" y="48410"/>
                  <a:pt x="1735523" y="60303"/>
                  <a:pt x="1742739" y="69925"/>
                </a:cubicBezTo>
                <a:cubicBezTo>
                  <a:pt x="1751867" y="82096"/>
                  <a:pt x="1775012" y="102198"/>
                  <a:pt x="1775012" y="102198"/>
                </a:cubicBezTo>
                <a:cubicBezTo>
                  <a:pt x="1786810" y="133660"/>
                  <a:pt x="1797752" y="161226"/>
                  <a:pt x="1807285" y="193638"/>
                </a:cubicBezTo>
                <a:cubicBezTo>
                  <a:pt x="1811457" y="207822"/>
                  <a:pt x="1813070" y="222745"/>
                  <a:pt x="1818043" y="236669"/>
                </a:cubicBezTo>
                <a:cubicBezTo>
                  <a:pt x="1822088" y="247996"/>
                  <a:pt x="1829712" y="257775"/>
                  <a:pt x="1834179" y="268942"/>
                </a:cubicBezTo>
                <a:cubicBezTo>
                  <a:pt x="1840496" y="284735"/>
                  <a:pt x="1842170" y="302419"/>
                  <a:pt x="1850315" y="317351"/>
                </a:cubicBezTo>
                <a:cubicBezTo>
                  <a:pt x="1870927" y="355140"/>
                  <a:pt x="1866452" y="301637"/>
                  <a:pt x="1866452" y="34424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8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1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563">
        <p:fade/>
      </p:transition>
    </mc:Choice>
    <mc:Fallback xmlns="">
      <p:transition spd="med" advTm="1035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1" y="-533400"/>
            <a:ext cx="11809413" cy="1397000"/>
          </a:xfrm>
        </p:spPr>
        <p:txBody>
          <a:bodyPr>
            <a:normAutofit/>
          </a:bodyPr>
          <a:lstStyle/>
          <a:p>
            <a:r>
              <a:rPr lang="en-US" sz="4000" b="1" dirty="0"/>
              <a:t>Under vs. Over vs. Just Right &gt; Logistic Reg.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012" y="1066800"/>
            <a:ext cx="332060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78112" y="1066800"/>
            <a:ext cx="3200400" cy="1998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28011" y="1038385"/>
            <a:ext cx="3352800" cy="20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665988" y="4683888"/>
            <a:ext cx="1745991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Under-fit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High-Bias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65540" y="4216401"/>
            <a:ext cx="2690160" cy="19493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er-fit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High-Variance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9012" y="4753482"/>
            <a:ext cx="1810112" cy="6567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Just Right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1776" y="3985400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 = sigmoid function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9012" y="3557228"/>
            <a:ext cx="309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h(x) = g(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o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dirty="0">
                <a:solidFill>
                  <a:schemeClr val="tx2"/>
                </a:solidFill>
              </a:rPr>
              <a:t>)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175154" y="3550478"/>
            <a:ext cx="3169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h(x) = g(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o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</a:rPr>
              <a:t>	     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2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581248" y="3286248"/>
            <a:ext cx="33043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h(x) = g(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o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</a:rPr>
              <a:t>	     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2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	     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3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3</a:t>
            </a:r>
            <a:r>
              <a:rPr lang="en-US" b="1" dirty="0">
                <a:solidFill>
                  <a:schemeClr val="tx2"/>
                </a:solidFill>
              </a:rPr>
              <a:t>   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	     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4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4</a:t>
            </a:r>
            <a:r>
              <a:rPr lang="en-US" dirty="0">
                <a:solidFill>
                  <a:schemeClr val="tx2"/>
                </a:solidFill>
              </a:rPr>
              <a:t>)</a:t>
            </a:r>
            <a:endParaRPr lang="en-US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740">
        <p:fade/>
      </p:transition>
    </mc:Choice>
    <mc:Fallback xmlns="">
      <p:transition spd="med" advTm="154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4213" y="510156"/>
            <a:ext cx="11049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Over-fitting and Under-fitting 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(Applies to both linear and logistic regression)</a:t>
            </a:r>
          </a:p>
        </p:txBody>
      </p:sp>
      <p:sp>
        <p:nvSpPr>
          <p:cNvPr id="2" name="Rectangle 1"/>
          <p:cNvSpPr/>
          <p:nvPr/>
        </p:nvSpPr>
        <p:spPr>
          <a:xfrm>
            <a:off x="836612" y="1447800"/>
            <a:ext cx="10972800" cy="399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Extreme 1: Under-fitting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Under-fitting, or high bias is the case where </a:t>
            </a:r>
            <a:r>
              <a:rPr lang="en-US" sz="3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200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does not map the trend of the data accurately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Usually this is due to the usage of a “very simple” function, or a function that does not use enough features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0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243">
        <p:fade/>
      </p:transition>
    </mc:Choice>
    <mc:Fallback xmlns="">
      <p:transition spd="med" advTm="512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8013" y="129156"/>
            <a:ext cx="11049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Over-fitting and Under-fitting 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(Applies to both linear and logistic regression)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60412" y="1066800"/>
                <a:ext cx="10972800" cy="5396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2800" b="1" dirty="0">
                    <a:solidFill>
                      <a:srgbClr val="FF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Extreme 2: Over-fitting</a:t>
                </a:r>
                <a:endParaRPr lang="en-US" sz="2800" dirty="0">
                  <a:solidFill>
                    <a:srgbClr val="FF0000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Over-fitting, or high variance is the case where </a:t>
                </a:r>
                <a:r>
                  <a:rPr lang="en-US" dirty="0" err="1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baseline="-25000" dirty="0" err="1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</a:t>
                </a:r>
                <a:r>
                  <a:rPr lang="en-US" b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fits</a:t>
                </a:r>
                <a:r>
                  <a:rPr lang="en-US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the available data (training data) </a:t>
                </a:r>
                <a:r>
                  <a:rPr lang="en-US" b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VERY WELL (Cost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0)</a:t>
                </a:r>
              </a:p>
              <a:p>
                <a:pPr marL="952393" lvl="1" indent="-342900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Problem: the hypothesis does not </a:t>
                </a:r>
                <a:r>
                  <a:rPr lang="en-US" sz="2000" b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generalize well </a:t>
                </a:r>
                <a:r>
                  <a:rPr lang="en-US" sz="20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 new examples (predict new data), i.e. classify properly new fish images to the right category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Usually this is due to a complicated model/function, which can generate many unnecessary curves and angles that best fit the training data.</a:t>
                </a:r>
              </a:p>
              <a:p>
                <a:pPr marL="342900" indent="-342900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However, such a curve can be unrelated to the actual/test data</a:t>
                </a:r>
                <a:endParaRPr lang="en-US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12" y="1066800"/>
                <a:ext cx="10972800" cy="5396349"/>
              </a:xfrm>
              <a:prstGeom prst="rect">
                <a:avLst/>
              </a:prstGeom>
              <a:blipFill>
                <a:blip r:embed="rId5"/>
                <a:stretch>
                  <a:fillRect l="-1167" r="-1111" b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8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055">
        <p:fade/>
      </p:transition>
    </mc:Choice>
    <mc:Fallback xmlns="">
      <p:transition spd="med" advTm="59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6612" y="1553338"/>
            <a:ext cx="6858000" cy="4729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OPTION (1) Lower down the number of features</a:t>
            </a:r>
            <a:endParaRPr lang="en-US" sz="3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the features we need to keep (MANUALLY)</a:t>
            </a:r>
            <a:endParaRPr lang="en-US" sz="3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Employing a model selection algorithm that reduces complexity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836612" y="578313"/>
            <a:ext cx="11049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Over-fitting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How can we address this issue?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923212" y="381000"/>
            <a:ext cx="3557798" cy="2924955"/>
            <a:chOff x="7750443" y="2406134"/>
            <a:chExt cx="3557798" cy="2924955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8456612" y="4800600"/>
              <a:ext cx="2819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609012" y="2743200"/>
              <a:ext cx="0" cy="2209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Multiply 8"/>
            <p:cNvSpPr/>
            <p:nvPr/>
          </p:nvSpPr>
          <p:spPr>
            <a:xfrm>
              <a:off x="8913812" y="4419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9066212" y="4572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9218612" y="4267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9218612" y="3962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9371012" y="3657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9828212" y="4114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9523412" y="4038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/>
            <p:cNvSpPr/>
            <p:nvPr/>
          </p:nvSpPr>
          <p:spPr>
            <a:xfrm>
              <a:off x="9828212" y="3733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/>
            <p:cNvSpPr/>
            <p:nvPr/>
          </p:nvSpPr>
          <p:spPr>
            <a:xfrm>
              <a:off x="10209212" y="3200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10056812" y="3886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9752012" y="3352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10361612" y="3429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10590212" y="3124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750443" y="2406134"/>
              <a:ext cx="24705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B050"/>
                  </a:solidFill>
                </a:rPr>
                <a:t>House Value ($1000)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042877" y="4807869"/>
              <a:ext cx="22653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B0F0"/>
                  </a:solidFill>
                </a:rPr>
                <a:t>House Size (square feet)</a:t>
              </a:r>
            </a:p>
            <a:p>
              <a:pPr algn="r"/>
              <a:r>
                <a:rPr lang="en-US" sz="1400" dirty="0">
                  <a:solidFill>
                    <a:srgbClr val="00B0F0"/>
                  </a:solidFill>
                </a:rPr>
                <a:t>Living Area</a:t>
              </a:r>
            </a:p>
          </p:txBody>
        </p:sp>
      </p:grpSp>
      <p:sp>
        <p:nvSpPr>
          <p:cNvPr id="24" name="Freeform 23"/>
          <p:cNvSpPr/>
          <p:nvPr/>
        </p:nvSpPr>
        <p:spPr>
          <a:xfrm>
            <a:off x="9048518" y="878588"/>
            <a:ext cx="1866862" cy="1758876"/>
          </a:xfrm>
          <a:custGeom>
            <a:avLst/>
            <a:gdLst>
              <a:gd name="connsiteX0" fmla="*/ 0 w 1866862"/>
              <a:gd name="connsiteY0" fmla="*/ 1226372 h 1758876"/>
              <a:gd name="connsiteX1" fmla="*/ 43031 w 1866862"/>
              <a:gd name="connsiteY1" fmla="*/ 1317812 h 1758876"/>
              <a:gd name="connsiteX2" fmla="*/ 59167 w 1866862"/>
              <a:gd name="connsiteY2" fmla="*/ 1328570 h 1758876"/>
              <a:gd name="connsiteX3" fmla="*/ 86061 w 1866862"/>
              <a:gd name="connsiteY3" fmla="*/ 1409252 h 1758876"/>
              <a:gd name="connsiteX4" fmla="*/ 102198 w 1866862"/>
              <a:gd name="connsiteY4" fmla="*/ 1436146 h 1758876"/>
              <a:gd name="connsiteX5" fmla="*/ 118334 w 1866862"/>
              <a:gd name="connsiteY5" fmla="*/ 1484556 h 1758876"/>
              <a:gd name="connsiteX6" fmla="*/ 150607 w 1866862"/>
              <a:gd name="connsiteY6" fmla="*/ 1543723 h 1758876"/>
              <a:gd name="connsiteX7" fmla="*/ 166744 w 1866862"/>
              <a:gd name="connsiteY7" fmla="*/ 1575996 h 1758876"/>
              <a:gd name="connsiteX8" fmla="*/ 177501 w 1866862"/>
              <a:gd name="connsiteY8" fmla="*/ 1635163 h 1758876"/>
              <a:gd name="connsiteX9" fmla="*/ 193638 w 1866862"/>
              <a:gd name="connsiteY9" fmla="*/ 1651299 h 1758876"/>
              <a:gd name="connsiteX10" fmla="*/ 209774 w 1866862"/>
              <a:gd name="connsiteY10" fmla="*/ 1699709 h 1758876"/>
              <a:gd name="connsiteX11" fmla="*/ 225911 w 1866862"/>
              <a:gd name="connsiteY11" fmla="*/ 1710466 h 1758876"/>
              <a:gd name="connsiteX12" fmla="*/ 285078 w 1866862"/>
              <a:gd name="connsiteY12" fmla="*/ 1758876 h 1758876"/>
              <a:gd name="connsiteX13" fmla="*/ 301214 w 1866862"/>
              <a:gd name="connsiteY13" fmla="*/ 1748118 h 1758876"/>
              <a:gd name="connsiteX14" fmla="*/ 333487 w 1866862"/>
              <a:gd name="connsiteY14" fmla="*/ 1613648 h 1758876"/>
              <a:gd name="connsiteX15" fmla="*/ 376518 w 1866862"/>
              <a:gd name="connsiteY15" fmla="*/ 1489935 h 1758876"/>
              <a:gd name="connsiteX16" fmla="*/ 408791 w 1866862"/>
              <a:gd name="connsiteY16" fmla="*/ 1425389 h 1758876"/>
              <a:gd name="connsiteX17" fmla="*/ 424927 w 1866862"/>
              <a:gd name="connsiteY17" fmla="*/ 1323191 h 1758876"/>
              <a:gd name="connsiteX18" fmla="*/ 441064 w 1866862"/>
              <a:gd name="connsiteY18" fmla="*/ 1183342 h 1758876"/>
              <a:gd name="connsiteX19" fmla="*/ 457200 w 1866862"/>
              <a:gd name="connsiteY19" fmla="*/ 1124175 h 1758876"/>
              <a:gd name="connsiteX20" fmla="*/ 484094 w 1866862"/>
              <a:gd name="connsiteY20" fmla="*/ 876749 h 1758876"/>
              <a:gd name="connsiteX21" fmla="*/ 532504 w 1866862"/>
              <a:gd name="connsiteY21" fmla="*/ 833718 h 1758876"/>
              <a:gd name="connsiteX22" fmla="*/ 564777 w 1866862"/>
              <a:gd name="connsiteY22" fmla="*/ 839097 h 1758876"/>
              <a:gd name="connsiteX23" fmla="*/ 575534 w 1866862"/>
              <a:gd name="connsiteY23" fmla="*/ 855233 h 1758876"/>
              <a:gd name="connsiteX24" fmla="*/ 607807 w 1866862"/>
              <a:gd name="connsiteY24" fmla="*/ 887506 h 1758876"/>
              <a:gd name="connsiteX25" fmla="*/ 623944 w 1866862"/>
              <a:gd name="connsiteY25" fmla="*/ 903643 h 1758876"/>
              <a:gd name="connsiteX26" fmla="*/ 656217 w 1866862"/>
              <a:gd name="connsiteY26" fmla="*/ 919779 h 1758876"/>
              <a:gd name="connsiteX27" fmla="*/ 683111 w 1866862"/>
              <a:gd name="connsiteY27" fmla="*/ 946673 h 1758876"/>
              <a:gd name="connsiteX28" fmla="*/ 731520 w 1866862"/>
              <a:gd name="connsiteY28" fmla="*/ 1021977 h 1758876"/>
              <a:gd name="connsiteX29" fmla="*/ 763793 w 1866862"/>
              <a:gd name="connsiteY29" fmla="*/ 1070386 h 1758876"/>
              <a:gd name="connsiteX30" fmla="*/ 774551 w 1866862"/>
              <a:gd name="connsiteY30" fmla="*/ 1086523 h 1758876"/>
              <a:gd name="connsiteX31" fmla="*/ 806824 w 1866862"/>
              <a:gd name="connsiteY31" fmla="*/ 1118796 h 1758876"/>
              <a:gd name="connsiteX32" fmla="*/ 822960 w 1866862"/>
              <a:gd name="connsiteY32" fmla="*/ 1145690 h 1758876"/>
              <a:gd name="connsiteX33" fmla="*/ 855233 w 1866862"/>
              <a:gd name="connsiteY33" fmla="*/ 1177963 h 1758876"/>
              <a:gd name="connsiteX34" fmla="*/ 865991 w 1866862"/>
              <a:gd name="connsiteY34" fmla="*/ 1210236 h 1758876"/>
              <a:gd name="connsiteX35" fmla="*/ 882127 w 1866862"/>
              <a:gd name="connsiteY35" fmla="*/ 1220993 h 1758876"/>
              <a:gd name="connsiteX36" fmla="*/ 914400 w 1866862"/>
              <a:gd name="connsiteY36" fmla="*/ 1253266 h 1758876"/>
              <a:gd name="connsiteX37" fmla="*/ 930537 w 1866862"/>
              <a:gd name="connsiteY37" fmla="*/ 1269403 h 1758876"/>
              <a:gd name="connsiteX38" fmla="*/ 946673 w 1866862"/>
              <a:gd name="connsiteY38" fmla="*/ 1285539 h 1758876"/>
              <a:gd name="connsiteX39" fmla="*/ 973567 w 1866862"/>
              <a:gd name="connsiteY39" fmla="*/ 1301676 h 1758876"/>
              <a:gd name="connsiteX40" fmla="*/ 1011219 w 1866862"/>
              <a:gd name="connsiteY40" fmla="*/ 1027356 h 1758876"/>
              <a:gd name="connsiteX41" fmla="*/ 995083 w 1866862"/>
              <a:gd name="connsiteY41" fmla="*/ 828339 h 1758876"/>
              <a:gd name="connsiteX42" fmla="*/ 978946 w 1866862"/>
              <a:gd name="connsiteY42" fmla="*/ 473337 h 1758876"/>
              <a:gd name="connsiteX43" fmla="*/ 989704 w 1866862"/>
              <a:gd name="connsiteY43" fmla="*/ 381897 h 1758876"/>
              <a:gd name="connsiteX44" fmla="*/ 1005840 w 1866862"/>
              <a:gd name="connsiteY44" fmla="*/ 365760 h 1758876"/>
              <a:gd name="connsiteX45" fmla="*/ 1070386 w 1866862"/>
              <a:gd name="connsiteY45" fmla="*/ 333488 h 1758876"/>
              <a:gd name="connsiteX46" fmla="*/ 1102659 w 1866862"/>
              <a:gd name="connsiteY46" fmla="*/ 317351 h 1758876"/>
              <a:gd name="connsiteX47" fmla="*/ 1118795 w 1866862"/>
              <a:gd name="connsiteY47" fmla="*/ 301215 h 1758876"/>
              <a:gd name="connsiteX48" fmla="*/ 1210235 w 1866862"/>
              <a:gd name="connsiteY48" fmla="*/ 311972 h 1758876"/>
              <a:gd name="connsiteX49" fmla="*/ 1220993 w 1866862"/>
              <a:gd name="connsiteY49" fmla="*/ 328109 h 1758876"/>
              <a:gd name="connsiteX50" fmla="*/ 1253266 w 1866862"/>
              <a:gd name="connsiteY50" fmla="*/ 360382 h 1758876"/>
              <a:gd name="connsiteX51" fmla="*/ 1285539 w 1866862"/>
              <a:gd name="connsiteY51" fmla="*/ 451822 h 1758876"/>
              <a:gd name="connsiteX52" fmla="*/ 1285539 w 1866862"/>
              <a:gd name="connsiteY52" fmla="*/ 1156448 h 1758876"/>
              <a:gd name="connsiteX53" fmla="*/ 1301675 w 1866862"/>
              <a:gd name="connsiteY53" fmla="*/ 1172584 h 1758876"/>
              <a:gd name="connsiteX54" fmla="*/ 1317812 w 1866862"/>
              <a:gd name="connsiteY54" fmla="*/ 1204857 h 1758876"/>
              <a:gd name="connsiteX55" fmla="*/ 1420010 w 1866862"/>
              <a:gd name="connsiteY55" fmla="*/ 1231751 h 1758876"/>
              <a:gd name="connsiteX56" fmla="*/ 1468419 w 1866862"/>
              <a:gd name="connsiteY56" fmla="*/ 1220993 h 1758876"/>
              <a:gd name="connsiteX57" fmla="*/ 1500692 w 1866862"/>
              <a:gd name="connsiteY57" fmla="*/ 1194099 h 1758876"/>
              <a:gd name="connsiteX58" fmla="*/ 1489934 w 1866862"/>
              <a:gd name="connsiteY58" fmla="*/ 656217 h 1758876"/>
              <a:gd name="connsiteX59" fmla="*/ 1473798 w 1866862"/>
              <a:gd name="connsiteY59" fmla="*/ 629323 h 1758876"/>
              <a:gd name="connsiteX60" fmla="*/ 1441525 w 1866862"/>
              <a:gd name="connsiteY60" fmla="*/ 505610 h 1758876"/>
              <a:gd name="connsiteX61" fmla="*/ 1425388 w 1866862"/>
              <a:gd name="connsiteY61" fmla="*/ 441064 h 1758876"/>
              <a:gd name="connsiteX62" fmla="*/ 1414631 w 1866862"/>
              <a:gd name="connsiteY62" fmla="*/ 365760 h 1758876"/>
              <a:gd name="connsiteX63" fmla="*/ 1436146 w 1866862"/>
              <a:gd name="connsiteY63" fmla="*/ 139850 h 1758876"/>
              <a:gd name="connsiteX64" fmla="*/ 1468419 w 1866862"/>
              <a:gd name="connsiteY64" fmla="*/ 107577 h 1758876"/>
              <a:gd name="connsiteX65" fmla="*/ 1500692 w 1866862"/>
              <a:gd name="connsiteY65" fmla="*/ 75304 h 1758876"/>
              <a:gd name="connsiteX66" fmla="*/ 1527586 w 1866862"/>
              <a:gd name="connsiteY66" fmla="*/ 43031 h 1758876"/>
              <a:gd name="connsiteX67" fmla="*/ 1543723 w 1866862"/>
              <a:gd name="connsiteY67" fmla="*/ 32273 h 1758876"/>
              <a:gd name="connsiteX68" fmla="*/ 1575995 w 1866862"/>
              <a:gd name="connsiteY68" fmla="*/ 0 h 1758876"/>
              <a:gd name="connsiteX69" fmla="*/ 1699708 w 1866862"/>
              <a:gd name="connsiteY69" fmla="*/ 10758 h 1758876"/>
              <a:gd name="connsiteX70" fmla="*/ 1710466 w 1866862"/>
              <a:gd name="connsiteY70" fmla="*/ 26895 h 1758876"/>
              <a:gd name="connsiteX71" fmla="*/ 1726603 w 1866862"/>
              <a:gd name="connsiteY71" fmla="*/ 37652 h 1758876"/>
              <a:gd name="connsiteX72" fmla="*/ 1742739 w 1866862"/>
              <a:gd name="connsiteY72" fmla="*/ 69925 h 1758876"/>
              <a:gd name="connsiteX73" fmla="*/ 1775012 w 1866862"/>
              <a:gd name="connsiteY73" fmla="*/ 102198 h 1758876"/>
              <a:gd name="connsiteX74" fmla="*/ 1807285 w 1866862"/>
              <a:gd name="connsiteY74" fmla="*/ 193638 h 1758876"/>
              <a:gd name="connsiteX75" fmla="*/ 1818043 w 1866862"/>
              <a:gd name="connsiteY75" fmla="*/ 236669 h 1758876"/>
              <a:gd name="connsiteX76" fmla="*/ 1834179 w 1866862"/>
              <a:gd name="connsiteY76" fmla="*/ 268942 h 1758876"/>
              <a:gd name="connsiteX77" fmla="*/ 1850315 w 1866862"/>
              <a:gd name="connsiteY77" fmla="*/ 317351 h 1758876"/>
              <a:gd name="connsiteX78" fmla="*/ 1866452 w 1866862"/>
              <a:gd name="connsiteY78" fmla="*/ 344245 h 1758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66862" h="1758876">
                <a:moveTo>
                  <a:pt x="0" y="1226372"/>
                </a:moveTo>
                <a:cubicBezTo>
                  <a:pt x="9010" y="1248896"/>
                  <a:pt x="33053" y="1311159"/>
                  <a:pt x="43031" y="1317812"/>
                </a:cubicBezTo>
                <a:lnTo>
                  <a:pt x="59167" y="1328570"/>
                </a:lnTo>
                <a:cubicBezTo>
                  <a:pt x="68132" y="1355464"/>
                  <a:pt x="71475" y="1384943"/>
                  <a:pt x="86061" y="1409252"/>
                </a:cubicBezTo>
                <a:cubicBezTo>
                  <a:pt x="91440" y="1418217"/>
                  <a:pt x="98080" y="1426537"/>
                  <a:pt x="102198" y="1436146"/>
                </a:cubicBezTo>
                <a:cubicBezTo>
                  <a:pt x="108898" y="1451780"/>
                  <a:pt x="112017" y="1468763"/>
                  <a:pt x="118334" y="1484556"/>
                </a:cubicBezTo>
                <a:cubicBezTo>
                  <a:pt x="129954" y="1513606"/>
                  <a:pt x="136273" y="1517445"/>
                  <a:pt x="150607" y="1543723"/>
                </a:cubicBezTo>
                <a:cubicBezTo>
                  <a:pt x="156366" y="1554282"/>
                  <a:pt x="161365" y="1565238"/>
                  <a:pt x="166744" y="1575996"/>
                </a:cubicBezTo>
                <a:cubicBezTo>
                  <a:pt x="170330" y="1595718"/>
                  <a:pt x="170759" y="1616285"/>
                  <a:pt x="177501" y="1635163"/>
                </a:cubicBezTo>
                <a:cubicBezTo>
                  <a:pt x="180059" y="1642327"/>
                  <a:pt x="190236" y="1644495"/>
                  <a:pt x="193638" y="1651299"/>
                </a:cubicBezTo>
                <a:cubicBezTo>
                  <a:pt x="201245" y="1666513"/>
                  <a:pt x="201629" y="1684776"/>
                  <a:pt x="209774" y="1699709"/>
                </a:cubicBezTo>
                <a:cubicBezTo>
                  <a:pt x="212870" y="1705384"/>
                  <a:pt x="221079" y="1706171"/>
                  <a:pt x="225911" y="1710466"/>
                </a:cubicBezTo>
                <a:cubicBezTo>
                  <a:pt x="280838" y="1759289"/>
                  <a:pt x="234651" y="1728619"/>
                  <a:pt x="285078" y="1758876"/>
                </a:cubicBezTo>
                <a:cubicBezTo>
                  <a:pt x="290457" y="1755290"/>
                  <a:pt x="299705" y="1754404"/>
                  <a:pt x="301214" y="1748118"/>
                </a:cubicBezTo>
                <a:cubicBezTo>
                  <a:pt x="335159" y="1606681"/>
                  <a:pt x="280110" y="1649231"/>
                  <a:pt x="333487" y="1613648"/>
                </a:cubicBezTo>
                <a:cubicBezTo>
                  <a:pt x="428943" y="1422735"/>
                  <a:pt x="316275" y="1663133"/>
                  <a:pt x="376518" y="1489935"/>
                </a:cubicBezTo>
                <a:cubicBezTo>
                  <a:pt x="384421" y="1467215"/>
                  <a:pt x="408791" y="1425389"/>
                  <a:pt x="408791" y="1425389"/>
                </a:cubicBezTo>
                <a:cubicBezTo>
                  <a:pt x="414170" y="1391323"/>
                  <a:pt x="420369" y="1357376"/>
                  <a:pt x="424927" y="1323191"/>
                </a:cubicBezTo>
                <a:cubicBezTo>
                  <a:pt x="431129" y="1276677"/>
                  <a:pt x="433553" y="1229663"/>
                  <a:pt x="441064" y="1183342"/>
                </a:cubicBezTo>
                <a:cubicBezTo>
                  <a:pt x="444336" y="1163163"/>
                  <a:pt x="451821" y="1143897"/>
                  <a:pt x="457200" y="1124175"/>
                </a:cubicBezTo>
                <a:cubicBezTo>
                  <a:pt x="458270" y="1102781"/>
                  <a:pt x="437569" y="938783"/>
                  <a:pt x="484094" y="876749"/>
                </a:cubicBezTo>
                <a:cubicBezTo>
                  <a:pt x="502516" y="852186"/>
                  <a:pt x="511537" y="847696"/>
                  <a:pt x="532504" y="833718"/>
                </a:cubicBezTo>
                <a:cubicBezTo>
                  <a:pt x="543262" y="835511"/>
                  <a:pt x="555022" y="834220"/>
                  <a:pt x="564777" y="839097"/>
                </a:cubicBezTo>
                <a:cubicBezTo>
                  <a:pt x="570559" y="841988"/>
                  <a:pt x="571239" y="850402"/>
                  <a:pt x="575534" y="855233"/>
                </a:cubicBezTo>
                <a:cubicBezTo>
                  <a:pt x="585641" y="866604"/>
                  <a:pt x="597049" y="876748"/>
                  <a:pt x="607807" y="887506"/>
                </a:cubicBezTo>
                <a:cubicBezTo>
                  <a:pt x="613186" y="892885"/>
                  <a:pt x="617140" y="900241"/>
                  <a:pt x="623944" y="903643"/>
                </a:cubicBezTo>
                <a:lnTo>
                  <a:pt x="656217" y="919779"/>
                </a:lnTo>
                <a:cubicBezTo>
                  <a:pt x="665182" y="928744"/>
                  <a:pt x="676224" y="936029"/>
                  <a:pt x="683111" y="946673"/>
                </a:cubicBezTo>
                <a:cubicBezTo>
                  <a:pt x="736464" y="1029128"/>
                  <a:pt x="690481" y="994616"/>
                  <a:pt x="731520" y="1021977"/>
                </a:cubicBezTo>
                <a:cubicBezTo>
                  <a:pt x="760801" y="1080536"/>
                  <a:pt x="732991" y="1033424"/>
                  <a:pt x="763793" y="1070386"/>
                </a:cubicBezTo>
                <a:cubicBezTo>
                  <a:pt x="767932" y="1075352"/>
                  <a:pt x="770256" y="1081691"/>
                  <a:pt x="774551" y="1086523"/>
                </a:cubicBezTo>
                <a:cubicBezTo>
                  <a:pt x="784658" y="1097894"/>
                  <a:pt x="798997" y="1105750"/>
                  <a:pt x="806824" y="1118796"/>
                </a:cubicBezTo>
                <a:cubicBezTo>
                  <a:pt x="812203" y="1127761"/>
                  <a:pt x="816340" y="1137599"/>
                  <a:pt x="822960" y="1145690"/>
                </a:cubicBezTo>
                <a:cubicBezTo>
                  <a:pt x="832594" y="1157465"/>
                  <a:pt x="855233" y="1177963"/>
                  <a:pt x="855233" y="1177963"/>
                </a:cubicBezTo>
                <a:cubicBezTo>
                  <a:pt x="858819" y="1188721"/>
                  <a:pt x="859981" y="1200620"/>
                  <a:pt x="865991" y="1210236"/>
                </a:cubicBezTo>
                <a:cubicBezTo>
                  <a:pt x="869417" y="1215718"/>
                  <a:pt x="877296" y="1216698"/>
                  <a:pt x="882127" y="1220993"/>
                </a:cubicBezTo>
                <a:cubicBezTo>
                  <a:pt x="893498" y="1231100"/>
                  <a:pt x="903642" y="1242508"/>
                  <a:pt x="914400" y="1253266"/>
                </a:cubicBezTo>
                <a:lnTo>
                  <a:pt x="930537" y="1269403"/>
                </a:lnTo>
                <a:cubicBezTo>
                  <a:pt x="935916" y="1274782"/>
                  <a:pt x="940150" y="1281625"/>
                  <a:pt x="946673" y="1285539"/>
                </a:cubicBezTo>
                <a:lnTo>
                  <a:pt x="973567" y="1301676"/>
                </a:lnTo>
                <a:cubicBezTo>
                  <a:pt x="1106910" y="1272044"/>
                  <a:pt x="1027441" y="1306370"/>
                  <a:pt x="1011219" y="1027356"/>
                </a:cubicBezTo>
                <a:cubicBezTo>
                  <a:pt x="1007356" y="960912"/>
                  <a:pt x="998954" y="894783"/>
                  <a:pt x="995083" y="828339"/>
                </a:cubicBezTo>
                <a:cubicBezTo>
                  <a:pt x="988194" y="710083"/>
                  <a:pt x="984325" y="591671"/>
                  <a:pt x="978946" y="473337"/>
                </a:cubicBezTo>
                <a:cubicBezTo>
                  <a:pt x="982532" y="442857"/>
                  <a:pt x="982261" y="411671"/>
                  <a:pt x="989704" y="381897"/>
                </a:cubicBezTo>
                <a:cubicBezTo>
                  <a:pt x="991549" y="374517"/>
                  <a:pt x="999317" y="369674"/>
                  <a:pt x="1005840" y="365760"/>
                </a:cubicBezTo>
                <a:cubicBezTo>
                  <a:pt x="1026467" y="353384"/>
                  <a:pt x="1048871" y="344246"/>
                  <a:pt x="1070386" y="333488"/>
                </a:cubicBezTo>
                <a:cubicBezTo>
                  <a:pt x="1081144" y="328109"/>
                  <a:pt x="1094154" y="325856"/>
                  <a:pt x="1102659" y="317351"/>
                </a:cubicBezTo>
                <a:lnTo>
                  <a:pt x="1118795" y="301215"/>
                </a:lnTo>
                <a:cubicBezTo>
                  <a:pt x="1149275" y="304801"/>
                  <a:pt x="1180555" y="304162"/>
                  <a:pt x="1210235" y="311972"/>
                </a:cubicBezTo>
                <a:cubicBezTo>
                  <a:pt x="1216487" y="313617"/>
                  <a:pt x="1216698" y="323277"/>
                  <a:pt x="1220993" y="328109"/>
                </a:cubicBezTo>
                <a:cubicBezTo>
                  <a:pt x="1231100" y="339480"/>
                  <a:pt x="1246462" y="346775"/>
                  <a:pt x="1253266" y="360382"/>
                </a:cubicBezTo>
                <a:cubicBezTo>
                  <a:pt x="1278545" y="410939"/>
                  <a:pt x="1266238" y="381051"/>
                  <a:pt x="1285539" y="451822"/>
                </a:cubicBezTo>
                <a:cubicBezTo>
                  <a:pt x="1283782" y="537030"/>
                  <a:pt x="1260964" y="974594"/>
                  <a:pt x="1285539" y="1156448"/>
                </a:cubicBezTo>
                <a:cubicBezTo>
                  <a:pt x="1286558" y="1163986"/>
                  <a:pt x="1297456" y="1166255"/>
                  <a:pt x="1301675" y="1172584"/>
                </a:cubicBezTo>
                <a:cubicBezTo>
                  <a:pt x="1308347" y="1182591"/>
                  <a:pt x="1307054" y="1199478"/>
                  <a:pt x="1317812" y="1204857"/>
                </a:cubicBezTo>
                <a:cubicBezTo>
                  <a:pt x="1349319" y="1220610"/>
                  <a:pt x="1420010" y="1231751"/>
                  <a:pt x="1420010" y="1231751"/>
                </a:cubicBezTo>
                <a:cubicBezTo>
                  <a:pt x="1436146" y="1228165"/>
                  <a:pt x="1452737" y="1226220"/>
                  <a:pt x="1468419" y="1220993"/>
                </a:cubicBezTo>
                <a:cubicBezTo>
                  <a:pt x="1479652" y="1217249"/>
                  <a:pt x="1493202" y="1201589"/>
                  <a:pt x="1500692" y="1194099"/>
                </a:cubicBezTo>
                <a:cubicBezTo>
                  <a:pt x="1497106" y="1014805"/>
                  <a:pt x="1498464" y="835344"/>
                  <a:pt x="1489934" y="656217"/>
                </a:cubicBezTo>
                <a:cubicBezTo>
                  <a:pt x="1489437" y="645774"/>
                  <a:pt x="1476997" y="639276"/>
                  <a:pt x="1473798" y="629323"/>
                </a:cubicBezTo>
                <a:cubicBezTo>
                  <a:pt x="1460757" y="588750"/>
                  <a:pt x="1452139" y="546885"/>
                  <a:pt x="1441525" y="505610"/>
                </a:cubicBezTo>
                <a:cubicBezTo>
                  <a:pt x="1436002" y="484131"/>
                  <a:pt x="1428524" y="463019"/>
                  <a:pt x="1425388" y="441064"/>
                </a:cubicBezTo>
                <a:lnTo>
                  <a:pt x="1414631" y="365760"/>
                </a:lnTo>
                <a:cubicBezTo>
                  <a:pt x="1416327" y="302999"/>
                  <a:pt x="1386492" y="200539"/>
                  <a:pt x="1436146" y="139850"/>
                </a:cubicBezTo>
                <a:cubicBezTo>
                  <a:pt x="1445780" y="128075"/>
                  <a:pt x="1457661" y="118335"/>
                  <a:pt x="1468419" y="107577"/>
                </a:cubicBezTo>
                <a:cubicBezTo>
                  <a:pt x="1479177" y="96819"/>
                  <a:pt x="1492253" y="87962"/>
                  <a:pt x="1500692" y="75304"/>
                </a:cubicBezTo>
                <a:cubicBezTo>
                  <a:pt x="1511269" y="59440"/>
                  <a:pt x="1512058" y="55972"/>
                  <a:pt x="1527586" y="43031"/>
                </a:cubicBezTo>
                <a:cubicBezTo>
                  <a:pt x="1532552" y="38892"/>
                  <a:pt x="1538891" y="36568"/>
                  <a:pt x="1543723" y="32273"/>
                </a:cubicBezTo>
                <a:cubicBezTo>
                  <a:pt x="1555094" y="22166"/>
                  <a:pt x="1575995" y="0"/>
                  <a:pt x="1575995" y="0"/>
                </a:cubicBezTo>
                <a:cubicBezTo>
                  <a:pt x="1617233" y="3586"/>
                  <a:pt x="1659119" y="2640"/>
                  <a:pt x="1699708" y="10758"/>
                </a:cubicBezTo>
                <a:cubicBezTo>
                  <a:pt x="1706047" y="12026"/>
                  <a:pt x="1705895" y="22324"/>
                  <a:pt x="1710466" y="26895"/>
                </a:cubicBezTo>
                <a:cubicBezTo>
                  <a:pt x="1715037" y="31466"/>
                  <a:pt x="1721224" y="34066"/>
                  <a:pt x="1726603" y="37652"/>
                </a:cubicBezTo>
                <a:cubicBezTo>
                  <a:pt x="1731982" y="48410"/>
                  <a:pt x="1735523" y="60303"/>
                  <a:pt x="1742739" y="69925"/>
                </a:cubicBezTo>
                <a:cubicBezTo>
                  <a:pt x="1751867" y="82096"/>
                  <a:pt x="1775012" y="102198"/>
                  <a:pt x="1775012" y="102198"/>
                </a:cubicBezTo>
                <a:cubicBezTo>
                  <a:pt x="1786810" y="133660"/>
                  <a:pt x="1797752" y="161226"/>
                  <a:pt x="1807285" y="193638"/>
                </a:cubicBezTo>
                <a:cubicBezTo>
                  <a:pt x="1811457" y="207822"/>
                  <a:pt x="1813070" y="222745"/>
                  <a:pt x="1818043" y="236669"/>
                </a:cubicBezTo>
                <a:cubicBezTo>
                  <a:pt x="1822088" y="247996"/>
                  <a:pt x="1829712" y="257775"/>
                  <a:pt x="1834179" y="268942"/>
                </a:cubicBezTo>
                <a:cubicBezTo>
                  <a:pt x="1840496" y="284735"/>
                  <a:pt x="1842170" y="302419"/>
                  <a:pt x="1850315" y="317351"/>
                </a:cubicBezTo>
                <a:cubicBezTo>
                  <a:pt x="1870927" y="355140"/>
                  <a:pt x="1866452" y="301637"/>
                  <a:pt x="1866452" y="34424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4861" y="3723833"/>
            <a:ext cx="4087440" cy="207258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7847012" y="4375666"/>
            <a:ext cx="1925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888757" y="5181600"/>
            <a:ext cx="1925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2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7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9067">
        <p:fade/>
      </p:transition>
    </mc:Choice>
    <mc:Fallback xmlns="">
      <p:transition spd="med" advTm="1990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6612" y="1558450"/>
            <a:ext cx="11277600" cy="4842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OPTION (2) Regularization</a:t>
            </a:r>
            <a:endParaRPr lang="en-US" sz="32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 are NOT reduced</a:t>
            </a:r>
          </a:p>
          <a:p>
            <a:pPr marL="952393" lvl="1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However, the magnitude of the parameters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reduced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Regularization is a good solution 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works well: </a:t>
            </a:r>
          </a:p>
          <a:p>
            <a:pPr marL="457200" marR="0" lvl="0" indent="-4572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we have a lot of features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that all contribute enough to better predict/classify </a:t>
            </a:r>
            <a:r>
              <a:rPr lang="en-US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</a:t>
            </a:r>
            <a:endParaRPr lang="en-US" sz="32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6612" y="578313"/>
            <a:ext cx="11049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Over-fitting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How can we address this issue?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169">
        <p:fade/>
      </p:transition>
    </mc:Choice>
    <mc:Fallback xmlns="">
      <p:transition spd="med" advTm="101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ubtitle 2"/>
          <p:cNvSpPr txBox="1">
            <a:spLocks/>
          </p:cNvSpPr>
          <p:nvPr/>
        </p:nvSpPr>
        <p:spPr>
          <a:xfrm>
            <a:off x="1065212" y="457200"/>
            <a:ext cx="9677400" cy="5867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What we have covered so far:</a:t>
            </a:r>
          </a:p>
          <a:p>
            <a:r>
              <a:rPr lang="en-US" dirty="0">
                <a:solidFill>
                  <a:srgbClr val="FF0000"/>
                </a:solidFill>
              </a:rPr>
              <a:t>Part 1: Intro in Supervised Learning</a:t>
            </a:r>
          </a:p>
          <a:p>
            <a:r>
              <a:rPr lang="en-US" dirty="0">
                <a:solidFill>
                  <a:srgbClr val="FF0000"/>
                </a:solidFill>
              </a:rPr>
              <a:t>Part 2: Intro in Unsupervised Learning</a:t>
            </a:r>
          </a:p>
          <a:p>
            <a:r>
              <a:rPr lang="en-US" dirty="0">
                <a:solidFill>
                  <a:srgbClr val="FF0000"/>
                </a:solidFill>
              </a:rPr>
              <a:t>Part 3: Linear Regression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Model Representation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Cost Function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Gradient Descent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Feature Scaling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Learning rate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Polynomial Regression (Non-Linear)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GD vs. Normal Equation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5" name="Audio 3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5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724">
        <p:fade/>
      </p:transition>
    </mc:Choice>
    <mc:Fallback xmlns="">
      <p:transition spd="med" advTm="627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Solution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63">
        <p:fade/>
      </p:transition>
    </mc:Choice>
    <mc:Fallback xmlns="">
      <p:transition spd="med" advTm="70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98" y="-112462"/>
            <a:ext cx="10157354" cy="1397000"/>
          </a:xfrm>
        </p:spPr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738580" y="3095370"/>
            <a:ext cx="2775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h(x) =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o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</a:rPr>
              <a:t>	  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2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2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9339530" y="2989147"/>
            <a:ext cx="31104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h(x) =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o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</a:rPr>
              <a:t>	  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2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2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r>
              <a:rPr lang="en-US" dirty="0">
                <a:solidFill>
                  <a:schemeClr val="tx2"/>
                </a:solidFill>
              </a:rPr>
              <a:t>	  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3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3</a:t>
            </a:r>
            <a:r>
              <a:rPr lang="en-US" b="1" dirty="0">
                <a:solidFill>
                  <a:schemeClr val="tx2"/>
                </a:solidFill>
              </a:rPr>
              <a:t>   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	  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4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30000" dirty="0">
                <a:solidFill>
                  <a:schemeClr val="tx2"/>
                </a:solidFill>
              </a:rPr>
              <a:t>4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   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449245" y="4421135"/>
            <a:ext cx="2690160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</a:t>
            </a: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er-fit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High-Variance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319300" y="4547769"/>
            <a:ext cx="1810112" cy="6567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Just Right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799012" y="40340"/>
            <a:ext cx="4627972" cy="2924955"/>
            <a:chOff x="8075612" y="1266045"/>
            <a:chExt cx="4627972" cy="2924955"/>
          </a:xfrm>
        </p:grpSpPr>
        <p:grpSp>
          <p:nvGrpSpPr>
            <p:cNvPr id="48" name="Group 47"/>
            <p:cNvGrpSpPr/>
            <p:nvPr/>
          </p:nvGrpSpPr>
          <p:grpSpPr>
            <a:xfrm>
              <a:off x="8075612" y="1266045"/>
              <a:ext cx="3557798" cy="2924955"/>
              <a:chOff x="7750443" y="2406134"/>
              <a:chExt cx="3557798" cy="2924955"/>
            </a:xfrm>
          </p:grpSpPr>
          <p:cxnSp>
            <p:nvCxnSpPr>
              <p:cNvPr id="50" name="Straight Arrow Connector 49"/>
              <p:cNvCxnSpPr/>
              <p:nvPr/>
            </p:nvCxnSpPr>
            <p:spPr>
              <a:xfrm>
                <a:off x="8456612" y="4800600"/>
                <a:ext cx="2819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V="1">
                <a:off x="8609012" y="2743200"/>
                <a:ext cx="0" cy="2209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Multiply 51"/>
              <p:cNvSpPr/>
              <p:nvPr/>
            </p:nvSpPr>
            <p:spPr>
              <a:xfrm>
                <a:off x="8913812" y="4419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Multiply 52"/>
              <p:cNvSpPr/>
              <p:nvPr/>
            </p:nvSpPr>
            <p:spPr>
              <a:xfrm>
                <a:off x="9066212" y="45720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Multiply 53"/>
              <p:cNvSpPr/>
              <p:nvPr/>
            </p:nvSpPr>
            <p:spPr>
              <a:xfrm>
                <a:off x="9218612" y="4267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Multiply 54"/>
              <p:cNvSpPr/>
              <p:nvPr/>
            </p:nvSpPr>
            <p:spPr>
              <a:xfrm>
                <a:off x="9218612" y="39624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Multiply 55"/>
              <p:cNvSpPr/>
              <p:nvPr/>
            </p:nvSpPr>
            <p:spPr>
              <a:xfrm>
                <a:off x="9371012" y="3657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Multiply 56"/>
              <p:cNvSpPr/>
              <p:nvPr/>
            </p:nvSpPr>
            <p:spPr>
              <a:xfrm>
                <a:off x="9828212" y="4114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Multiply 57"/>
              <p:cNvSpPr/>
              <p:nvPr/>
            </p:nvSpPr>
            <p:spPr>
              <a:xfrm>
                <a:off x="9523412" y="4038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Multiply 58"/>
              <p:cNvSpPr/>
              <p:nvPr/>
            </p:nvSpPr>
            <p:spPr>
              <a:xfrm>
                <a:off x="9828212" y="3733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Multiply 59"/>
              <p:cNvSpPr/>
              <p:nvPr/>
            </p:nvSpPr>
            <p:spPr>
              <a:xfrm>
                <a:off x="10209212" y="32004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Multiply 60"/>
              <p:cNvSpPr/>
              <p:nvPr/>
            </p:nvSpPr>
            <p:spPr>
              <a:xfrm>
                <a:off x="10056812" y="3886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Multiply 61"/>
              <p:cNvSpPr/>
              <p:nvPr/>
            </p:nvSpPr>
            <p:spPr>
              <a:xfrm>
                <a:off x="9752012" y="3352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Multiply 62"/>
              <p:cNvSpPr/>
              <p:nvPr/>
            </p:nvSpPr>
            <p:spPr>
              <a:xfrm>
                <a:off x="10361612" y="34290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Multiply 63"/>
              <p:cNvSpPr/>
              <p:nvPr/>
            </p:nvSpPr>
            <p:spPr>
              <a:xfrm>
                <a:off x="10590212" y="3124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7750443" y="2406134"/>
                <a:ext cx="2470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B050"/>
                    </a:solidFill>
                  </a:rPr>
                  <a:t>House Value ($1000)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9042877" y="4807869"/>
                <a:ext cx="22653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00B0F0"/>
                    </a:solidFill>
                  </a:rPr>
                  <a:t>House Size (square feet)</a:t>
                </a:r>
              </a:p>
              <a:p>
                <a:pPr algn="r"/>
                <a:r>
                  <a:rPr lang="en-US" sz="1400" dirty="0">
                    <a:solidFill>
                      <a:srgbClr val="00B0F0"/>
                    </a:solidFill>
                  </a:rPr>
                  <a:t>Living Area</a:t>
                </a:r>
              </a:p>
            </p:txBody>
          </p:sp>
        </p:grpSp>
        <p:sp>
          <p:nvSpPr>
            <p:cNvPr id="49" name="Arc 48"/>
            <p:cNvSpPr/>
            <p:nvPr/>
          </p:nvSpPr>
          <p:spPr>
            <a:xfrm rot="15222196">
              <a:off x="10188984" y="1428678"/>
              <a:ext cx="1828800" cy="3200400"/>
            </a:xfrm>
            <a:prstGeom prst="arc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448483" y="0"/>
            <a:ext cx="3557798" cy="2924955"/>
            <a:chOff x="7750443" y="2406134"/>
            <a:chExt cx="3557798" cy="2924955"/>
          </a:xfrm>
        </p:grpSpPr>
        <p:cxnSp>
          <p:nvCxnSpPr>
            <p:cNvPr id="68" name="Straight Arrow Connector 67"/>
            <p:cNvCxnSpPr/>
            <p:nvPr/>
          </p:nvCxnSpPr>
          <p:spPr>
            <a:xfrm>
              <a:off x="8456612" y="4800600"/>
              <a:ext cx="2819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8609012" y="2743200"/>
              <a:ext cx="0" cy="2209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Multiply 69"/>
            <p:cNvSpPr/>
            <p:nvPr/>
          </p:nvSpPr>
          <p:spPr>
            <a:xfrm>
              <a:off x="8913812" y="4419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Multiply 70"/>
            <p:cNvSpPr/>
            <p:nvPr/>
          </p:nvSpPr>
          <p:spPr>
            <a:xfrm>
              <a:off x="9066212" y="4572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Multiply 71"/>
            <p:cNvSpPr/>
            <p:nvPr/>
          </p:nvSpPr>
          <p:spPr>
            <a:xfrm>
              <a:off x="9218612" y="4267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Multiply 72"/>
            <p:cNvSpPr/>
            <p:nvPr/>
          </p:nvSpPr>
          <p:spPr>
            <a:xfrm>
              <a:off x="9218612" y="3962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Multiply 73"/>
            <p:cNvSpPr/>
            <p:nvPr/>
          </p:nvSpPr>
          <p:spPr>
            <a:xfrm>
              <a:off x="9371012" y="3657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Multiply 74"/>
            <p:cNvSpPr/>
            <p:nvPr/>
          </p:nvSpPr>
          <p:spPr>
            <a:xfrm>
              <a:off x="9828212" y="4114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Multiply 75"/>
            <p:cNvSpPr/>
            <p:nvPr/>
          </p:nvSpPr>
          <p:spPr>
            <a:xfrm>
              <a:off x="9523412" y="4038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Multiply 76"/>
            <p:cNvSpPr/>
            <p:nvPr/>
          </p:nvSpPr>
          <p:spPr>
            <a:xfrm>
              <a:off x="9828212" y="3733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Multiply 77"/>
            <p:cNvSpPr/>
            <p:nvPr/>
          </p:nvSpPr>
          <p:spPr>
            <a:xfrm>
              <a:off x="10209212" y="3200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Multiply 78"/>
            <p:cNvSpPr/>
            <p:nvPr/>
          </p:nvSpPr>
          <p:spPr>
            <a:xfrm>
              <a:off x="10056812" y="3886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Multiply 79"/>
            <p:cNvSpPr/>
            <p:nvPr/>
          </p:nvSpPr>
          <p:spPr>
            <a:xfrm>
              <a:off x="9752012" y="3352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Multiply 80"/>
            <p:cNvSpPr/>
            <p:nvPr/>
          </p:nvSpPr>
          <p:spPr>
            <a:xfrm>
              <a:off x="10361612" y="3429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ultiply 81"/>
            <p:cNvSpPr/>
            <p:nvPr/>
          </p:nvSpPr>
          <p:spPr>
            <a:xfrm>
              <a:off x="10590212" y="3124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750443" y="2406134"/>
              <a:ext cx="24705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B050"/>
                  </a:solidFill>
                </a:rPr>
                <a:t>House Value ($1000)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042877" y="4807869"/>
              <a:ext cx="22653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B0F0"/>
                  </a:solidFill>
                </a:rPr>
                <a:t>House Size (square feet)</a:t>
              </a:r>
            </a:p>
            <a:p>
              <a:pPr algn="r"/>
              <a:r>
                <a:rPr lang="en-US" sz="1400" dirty="0">
                  <a:solidFill>
                    <a:srgbClr val="00B0F0"/>
                  </a:solidFill>
                </a:rPr>
                <a:t>Living Area</a:t>
              </a:r>
            </a:p>
          </p:txBody>
        </p:sp>
      </p:grpSp>
      <p:sp>
        <p:nvSpPr>
          <p:cNvPr id="85" name="Freeform 84"/>
          <p:cNvSpPr/>
          <p:nvPr/>
        </p:nvSpPr>
        <p:spPr>
          <a:xfrm>
            <a:off x="9573789" y="497588"/>
            <a:ext cx="1866862" cy="1758876"/>
          </a:xfrm>
          <a:custGeom>
            <a:avLst/>
            <a:gdLst>
              <a:gd name="connsiteX0" fmla="*/ 0 w 1866862"/>
              <a:gd name="connsiteY0" fmla="*/ 1226372 h 1758876"/>
              <a:gd name="connsiteX1" fmla="*/ 43031 w 1866862"/>
              <a:gd name="connsiteY1" fmla="*/ 1317812 h 1758876"/>
              <a:gd name="connsiteX2" fmla="*/ 59167 w 1866862"/>
              <a:gd name="connsiteY2" fmla="*/ 1328570 h 1758876"/>
              <a:gd name="connsiteX3" fmla="*/ 86061 w 1866862"/>
              <a:gd name="connsiteY3" fmla="*/ 1409252 h 1758876"/>
              <a:gd name="connsiteX4" fmla="*/ 102198 w 1866862"/>
              <a:gd name="connsiteY4" fmla="*/ 1436146 h 1758876"/>
              <a:gd name="connsiteX5" fmla="*/ 118334 w 1866862"/>
              <a:gd name="connsiteY5" fmla="*/ 1484556 h 1758876"/>
              <a:gd name="connsiteX6" fmla="*/ 150607 w 1866862"/>
              <a:gd name="connsiteY6" fmla="*/ 1543723 h 1758876"/>
              <a:gd name="connsiteX7" fmla="*/ 166744 w 1866862"/>
              <a:gd name="connsiteY7" fmla="*/ 1575996 h 1758876"/>
              <a:gd name="connsiteX8" fmla="*/ 177501 w 1866862"/>
              <a:gd name="connsiteY8" fmla="*/ 1635163 h 1758876"/>
              <a:gd name="connsiteX9" fmla="*/ 193638 w 1866862"/>
              <a:gd name="connsiteY9" fmla="*/ 1651299 h 1758876"/>
              <a:gd name="connsiteX10" fmla="*/ 209774 w 1866862"/>
              <a:gd name="connsiteY10" fmla="*/ 1699709 h 1758876"/>
              <a:gd name="connsiteX11" fmla="*/ 225911 w 1866862"/>
              <a:gd name="connsiteY11" fmla="*/ 1710466 h 1758876"/>
              <a:gd name="connsiteX12" fmla="*/ 285078 w 1866862"/>
              <a:gd name="connsiteY12" fmla="*/ 1758876 h 1758876"/>
              <a:gd name="connsiteX13" fmla="*/ 301214 w 1866862"/>
              <a:gd name="connsiteY13" fmla="*/ 1748118 h 1758876"/>
              <a:gd name="connsiteX14" fmla="*/ 333487 w 1866862"/>
              <a:gd name="connsiteY14" fmla="*/ 1613648 h 1758876"/>
              <a:gd name="connsiteX15" fmla="*/ 376518 w 1866862"/>
              <a:gd name="connsiteY15" fmla="*/ 1489935 h 1758876"/>
              <a:gd name="connsiteX16" fmla="*/ 408791 w 1866862"/>
              <a:gd name="connsiteY16" fmla="*/ 1425389 h 1758876"/>
              <a:gd name="connsiteX17" fmla="*/ 424927 w 1866862"/>
              <a:gd name="connsiteY17" fmla="*/ 1323191 h 1758876"/>
              <a:gd name="connsiteX18" fmla="*/ 441064 w 1866862"/>
              <a:gd name="connsiteY18" fmla="*/ 1183342 h 1758876"/>
              <a:gd name="connsiteX19" fmla="*/ 457200 w 1866862"/>
              <a:gd name="connsiteY19" fmla="*/ 1124175 h 1758876"/>
              <a:gd name="connsiteX20" fmla="*/ 484094 w 1866862"/>
              <a:gd name="connsiteY20" fmla="*/ 876749 h 1758876"/>
              <a:gd name="connsiteX21" fmla="*/ 532504 w 1866862"/>
              <a:gd name="connsiteY21" fmla="*/ 833718 h 1758876"/>
              <a:gd name="connsiteX22" fmla="*/ 564777 w 1866862"/>
              <a:gd name="connsiteY22" fmla="*/ 839097 h 1758876"/>
              <a:gd name="connsiteX23" fmla="*/ 575534 w 1866862"/>
              <a:gd name="connsiteY23" fmla="*/ 855233 h 1758876"/>
              <a:gd name="connsiteX24" fmla="*/ 607807 w 1866862"/>
              <a:gd name="connsiteY24" fmla="*/ 887506 h 1758876"/>
              <a:gd name="connsiteX25" fmla="*/ 623944 w 1866862"/>
              <a:gd name="connsiteY25" fmla="*/ 903643 h 1758876"/>
              <a:gd name="connsiteX26" fmla="*/ 656217 w 1866862"/>
              <a:gd name="connsiteY26" fmla="*/ 919779 h 1758876"/>
              <a:gd name="connsiteX27" fmla="*/ 683111 w 1866862"/>
              <a:gd name="connsiteY27" fmla="*/ 946673 h 1758876"/>
              <a:gd name="connsiteX28" fmla="*/ 731520 w 1866862"/>
              <a:gd name="connsiteY28" fmla="*/ 1021977 h 1758876"/>
              <a:gd name="connsiteX29" fmla="*/ 763793 w 1866862"/>
              <a:gd name="connsiteY29" fmla="*/ 1070386 h 1758876"/>
              <a:gd name="connsiteX30" fmla="*/ 774551 w 1866862"/>
              <a:gd name="connsiteY30" fmla="*/ 1086523 h 1758876"/>
              <a:gd name="connsiteX31" fmla="*/ 806824 w 1866862"/>
              <a:gd name="connsiteY31" fmla="*/ 1118796 h 1758876"/>
              <a:gd name="connsiteX32" fmla="*/ 822960 w 1866862"/>
              <a:gd name="connsiteY32" fmla="*/ 1145690 h 1758876"/>
              <a:gd name="connsiteX33" fmla="*/ 855233 w 1866862"/>
              <a:gd name="connsiteY33" fmla="*/ 1177963 h 1758876"/>
              <a:gd name="connsiteX34" fmla="*/ 865991 w 1866862"/>
              <a:gd name="connsiteY34" fmla="*/ 1210236 h 1758876"/>
              <a:gd name="connsiteX35" fmla="*/ 882127 w 1866862"/>
              <a:gd name="connsiteY35" fmla="*/ 1220993 h 1758876"/>
              <a:gd name="connsiteX36" fmla="*/ 914400 w 1866862"/>
              <a:gd name="connsiteY36" fmla="*/ 1253266 h 1758876"/>
              <a:gd name="connsiteX37" fmla="*/ 930537 w 1866862"/>
              <a:gd name="connsiteY37" fmla="*/ 1269403 h 1758876"/>
              <a:gd name="connsiteX38" fmla="*/ 946673 w 1866862"/>
              <a:gd name="connsiteY38" fmla="*/ 1285539 h 1758876"/>
              <a:gd name="connsiteX39" fmla="*/ 973567 w 1866862"/>
              <a:gd name="connsiteY39" fmla="*/ 1301676 h 1758876"/>
              <a:gd name="connsiteX40" fmla="*/ 1011219 w 1866862"/>
              <a:gd name="connsiteY40" fmla="*/ 1027356 h 1758876"/>
              <a:gd name="connsiteX41" fmla="*/ 995083 w 1866862"/>
              <a:gd name="connsiteY41" fmla="*/ 828339 h 1758876"/>
              <a:gd name="connsiteX42" fmla="*/ 978946 w 1866862"/>
              <a:gd name="connsiteY42" fmla="*/ 473337 h 1758876"/>
              <a:gd name="connsiteX43" fmla="*/ 989704 w 1866862"/>
              <a:gd name="connsiteY43" fmla="*/ 381897 h 1758876"/>
              <a:gd name="connsiteX44" fmla="*/ 1005840 w 1866862"/>
              <a:gd name="connsiteY44" fmla="*/ 365760 h 1758876"/>
              <a:gd name="connsiteX45" fmla="*/ 1070386 w 1866862"/>
              <a:gd name="connsiteY45" fmla="*/ 333488 h 1758876"/>
              <a:gd name="connsiteX46" fmla="*/ 1102659 w 1866862"/>
              <a:gd name="connsiteY46" fmla="*/ 317351 h 1758876"/>
              <a:gd name="connsiteX47" fmla="*/ 1118795 w 1866862"/>
              <a:gd name="connsiteY47" fmla="*/ 301215 h 1758876"/>
              <a:gd name="connsiteX48" fmla="*/ 1210235 w 1866862"/>
              <a:gd name="connsiteY48" fmla="*/ 311972 h 1758876"/>
              <a:gd name="connsiteX49" fmla="*/ 1220993 w 1866862"/>
              <a:gd name="connsiteY49" fmla="*/ 328109 h 1758876"/>
              <a:gd name="connsiteX50" fmla="*/ 1253266 w 1866862"/>
              <a:gd name="connsiteY50" fmla="*/ 360382 h 1758876"/>
              <a:gd name="connsiteX51" fmla="*/ 1285539 w 1866862"/>
              <a:gd name="connsiteY51" fmla="*/ 451822 h 1758876"/>
              <a:gd name="connsiteX52" fmla="*/ 1285539 w 1866862"/>
              <a:gd name="connsiteY52" fmla="*/ 1156448 h 1758876"/>
              <a:gd name="connsiteX53" fmla="*/ 1301675 w 1866862"/>
              <a:gd name="connsiteY53" fmla="*/ 1172584 h 1758876"/>
              <a:gd name="connsiteX54" fmla="*/ 1317812 w 1866862"/>
              <a:gd name="connsiteY54" fmla="*/ 1204857 h 1758876"/>
              <a:gd name="connsiteX55" fmla="*/ 1420010 w 1866862"/>
              <a:gd name="connsiteY55" fmla="*/ 1231751 h 1758876"/>
              <a:gd name="connsiteX56" fmla="*/ 1468419 w 1866862"/>
              <a:gd name="connsiteY56" fmla="*/ 1220993 h 1758876"/>
              <a:gd name="connsiteX57" fmla="*/ 1500692 w 1866862"/>
              <a:gd name="connsiteY57" fmla="*/ 1194099 h 1758876"/>
              <a:gd name="connsiteX58" fmla="*/ 1489934 w 1866862"/>
              <a:gd name="connsiteY58" fmla="*/ 656217 h 1758876"/>
              <a:gd name="connsiteX59" fmla="*/ 1473798 w 1866862"/>
              <a:gd name="connsiteY59" fmla="*/ 629323 h 1758876"/>
              <a:gd name="connsiteX60" fmla="*/ 1441525 w 1866862"/>
              <a:gd name="connsiteY60" fmla="*/ 505610 h 1758876"/>
              <a:gd name="connsiteX61" fmla="*/ 1425388 w 1866862"/>
              <a:gd name="connsiteY61" fmla="*/ 441064 h 1758876"/>
              <a:gd name="connsiteX62" fmla="*/ 1414631 w 1866862"/>
              <a:gd name="connsiteY62" fmla="*/ 365760 h 1758876"/>
              <a:gd name="connsiteX63" fmla="*/ 1436146 w 1866862"/>
              <a:gd name="connsiteY63" fmla="*/ 139850 h 1758876"/>
              <a:gd name="connsiteX64" fmla="*/ 1468419 w 1866862"/>
              <a:gd name="connsiteY64" fmla="*/ 107577 h 1758876"/>
              <a:gd name="connsiteX65" fmla="*/ 1500692 w 1866862"/>
              <a:gd name="connsiteY65" fmla="*/ 75304 h 1758876"/>
              <a:gd name="connsiteX66" fmla="*/ 1527586 w 1866862"/>
              <a:gd name="connsiteY66" fmla="*/ 43031 h 1758876"/>
              <a:gd name="connsiteX67" fmla="*/ 1543723 w 1866862"/>
              <a:gd name="connsiteY67" fmla="*/ 32273 h 1758876"/>
              <a:gd name="connsiteX68" fmla="*/ 1575995 w 1866862"/>
              <a:gd name="connsiteY68" fmla="*/ 0 h 1758876"/>
              <a:gd name="connsiteX69" fmla="*/ 1699708 w 1866862"/>
              <a:gd name="connsiteY69" fmla="*/ 10758 h 1758876"/>
              <a:gd name="connsiteX70" fmla="*/ 1710466 w 1866862"/>
              <a:gd name="connsiteY70" fmla="*/ 26895 h 1758876"/>
              <a:gd name="connsiteX71" fmla="*/ 1726603 w 1866862"/>
              <a:gd name="connsiteY71" fmla="*/ 37652 h 1758876"/>
              <a:gd name="connsiteX72" fmla="*/ 1742739 w 1866862"/>
              <a:gd name="connsiteY72" fmla="*/ 69925 h 1758876"/>
              <a:gd name="connsiteX73" fmla="*/ 1775012 w 1866862"/>
              <a:gd name="connsiteY73" fmla="*/ 102198 h 1758876"/>
              <a:gd name="connsiteX74" fmla="*/ 1807285 w 1866862"/>
              <a:gd name="connsiteY74" fmla="*/ 193638 h 1758876"/>
              <a:gd name="connsiteX75" fmla="*/ 1818043 w 1866862"/>
              <a:gd name="connsiteY75" fmla="*/ 236669 h 1758876"/>
              <a:gd name="connsiteX76" fmla="*/ 1834179 w 1866862"/>
              <a:gd name="connsiteY76" fmla="*/ 268942 h 1758876"/>
              <a:gd name="connsiteX77" fmla="*/ 1850315 w 1866862"/>
              <a:gd name="connsiteY77" fmla="*/ 317351 h 1758876"/>
              <a:gd name="connsiteX78" fmla="*/ 1866452 w 1866862"/>
              <a:gd name="connsiteY78" fmla="*/ 344245 h 1758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66862" h="1758876">
                <a:moveTo>
                  <a:pt x="0" y="1226372"/>
                </a:moveTo>
                <a:cubicBezTo>
                  <a:pt x="9010" y="1248896"/>
                  <a:pt x="33053" y="1311159"/>
                  <a:pt x="43031" y="1317812"/>
                </a:cubicBezTo>
                <a:lnTo>
                  <a:pt x="59167" y="1328570"/>
                </a:lnTo>
                <a:cubicBezTo>
                  <a:pt x="68132" y="1355464"/>
                  <a:pt x="71475" y="1384943"/>
                  <a:pt x="86061" y="1409252"/>
                </a:cubicBezTo>
                <a:cubicBezTo>
                  <a:pt x="91440" y="1418217"/>
                  <a:pt x="98080" y="1426537"/>
                  <a:pt x="102198" y="1436146"/>
                </a:cubicBezTo>
                <a:cubicBezTo>
                  <a:pt x="108898" y="1451780"/>
                  <a:pt x="112017" y="1468763"/>
                  <a:pt x="118334" y="1484556"/>
                </a:cubicBezTo>
                <a:cubicBezTo>
                  <a:pt x="129954" y="1513606"/>
                  <a:pt x="136273" y="1517445"/>
                  <a:pt x="150607" y="1543723"/>
                </a:cubicBezTo>
                <a:cubicBezTo>
                  <a:pt x="156366" y="1554282"/>
                  <a:pt x="161365" y="1565238"/>
                  <a:pt x="166744" y="1575996"/>
                </a:cubicBezTo>
                <a:cubicBezTo>
                  <a:pt x="170330" y="1595718"/>
                  <a:pt x="170759" y="1616285"/>
                  <a:pt x="177501" y="1635163"/>
                </a:cubicBezTo>
                <a:cubicBezTo>
                  <a:pt x="180059" y="1642327"/>
                  <a:pt x="190236" y="1644495"/>
                  <a:pt x="193638" y="1651299"/>
                </a:cubicBezTo>
                <a:cubicBezTo>
                  <a:pt x="201245" y="1666513"/>
                  <a:pt x="201629" y="1684776"/>
                  <a:pt x="209774" y="1699709"/>
                </a:cubicBezTo>
                <a:cubicBezTo>
                  <a:pt x="212870" y="1705384"/>
                  <a:pt x="221079" y="1706171"/>
                  <a:pt x="225911" y="1710466"/>
                </a:cubicBezTo>
                <a:cubicBezTo>
                  <a:pt x="280838" y="1759289"/>
                  <a:pt x="234651" y="1728619"/>
                  <a:pt x="285078" y="1758876"/>
                </a:cubicBezTo>
                <a:cubicBezTo>
                  <a:pt x="290457" y="1755290"/>
                  <a:pt x="299705" y="1754404"/>
                  <a:pt x="301214" y="1748118"/>
                </a:cubicBezTo>
                <a:cubicBezTo>
                  <a:pt x="335159" y="1606681"/>
                  <a:pt x="280110" y="1649231"/>
                  <a:pt x="333487" y="1613648"/>
                </a:cubicBezTo>
                <a:cubicBezTo>
                  <a:pt x="428943" y="1422735"/>
                  <a:pt x="316275" y="1663133"/>
                  <a:pt x="376518" y="1489935"/>
                </a:cubicBezTo>
                <a:cubicBezTo>
                  <a:pt x="384421" y="1467215"/>
                  <a:pt x="408791" y="1425389"/>
                  <a:pt x="408791" y="1425389"/>
                </a:cubicBezTo>
                <a:cubicBezTo>
                  <a:pt x="414170" y="1391323"/>
                  <a:pt x="420369" y="1357376"/>
                  <a:pt x="424927" y="1323191"/>
                </a:cubicBezTo>
                <a:cubicBezTo>
                  <a:pt x="431129" y="1276677"/>
                  <a:pt x="433553" y="1229663"/>
                  <a:pt x="441064" y="1183342"/>
                </a:cubicBezTo>
                <a:cubicBezTo>
                  <a:pt x="444336" y="1163163"/>
                  <a:pt x="451821" y="1143897"/>
                  <a:pt x="457200" y="1124175"/>
                </a:cubicBezTo>
                <a:cubicBezTo>
                  <a:pt x="458270" y="1102781"/>
                  <a:pt x="437569" y="938783"/>
                  <a:pt x="484094" y="876749"/>
                </a:cubicBezTo>
                <a:cubicBezTo>
                  <a:pt x="502516" y="852186"/>
                  <a:pt x="511537" y="847696"/>
                  <a:pt x="532504" y="833718"/>
                </a:cubicBezTo>
                <a:cubicBezTo>
                  <a:pt x="543262" y="835511"/>
                  <a:pt x="555022" y="834220"/>
                  <a:pt x="564777" y="839097"/>
                </a:cubicBezTo>
                <a:cubicBezTo>
                  <a:pt x="570559" y="841988"/>
                  <a:pt x="571239" y="850402"/>
                  <a:pt x="575534" y="855233"/>
                </a:cubicBezTo>
                <a:cubicBezTo>
                  <a:pt x="585641" y="866604"/>
                  <a:pt x="597049" y="876748"/>
                  <a:pt x="607807" y="887506"/>
                </a:cubicBezTo>
                <a:cubicBezTo>
                  <a:pt x="613186" y="892885"/>
                  <a:pt x="617140" y="900241"/>
                  <a:pt x="623944" y="903643"/>
                </a:cubicBezTo>
                <a:lnTo>
                  <a:pt x="656217" y="919779"/>
                </a:lnTo>
                <a:cubicBezTo>
                  <a:pt x="665182" y="928744"/>
                  <a:pt x="676224" y="936029"/>
                  <a:pt x="683111" y="946673"/>
                </a:cubicBezTo>
                <a:cubicBezTo>
                  <a:pt x="736464" y="1029128"/>
                  <a:pt x="690481" y="994616"/>
                  <a:pt x="731520" y="1021977"/>
                </a:cubicBezTo>
                <a:cubicBezTo>
                  <a:pt x="760801" y="1080536"/>
                  <a:pt x="732991" y="1033424"/>
                  <a:pt x="763793" y="1070386"/>
                </a:cubicBezTo>
                <a:cubicBezTo>
                  <a:pt x="767932" y="1075352"/>
                  <a:pt x="770256" y="1081691"/>
                  <a:pt x="774551" y="1086523"/>
                </a:cubicBezTo>
                <a:cubicBezTo>
                  <a:pt x="784658" y="1097894"/>
                  <a:pt x="798997" y="1105750"/>
                  <a:pt x="806824" y="1118796"/>
                </a:cubicBezTo>
                <a:cubicBezTo>
                  <a:pt x="812203" y="1127761"/>
                  <a:pt x="816340" y="1137599"/>
                  <a:pt x="822960" y="1145690"/>
                </a:cubicBezTo>
                <a:cubicBezTo>
                  <a:pt x="832594" y="1157465"/>
                  <a:pt x="855233" y="1177963"/>
                  <a:pt x="855233" y="1177963"/>
                </a:cubicBezTo>
                <a:cubicBezTo>
                  <a:pt x="858819" y="1188721"/>
                  <a:pt x="859981" y="1200620"/>
                  <a:pt x="865991" y="1210236"/>
                </a:cubicBezTo>
                <a:cubicBezTo>
                  <a:pt x="869417" y="1215718"/>
                  <a:pt x="877296" y="1216698"/>
                  <a:pt x="882127" y="1220993"/>
                </a:cubicBezTo>
                <a:cubicBezTo>
                  <a:pt x="893498" y="1231100"/>
                  <a:pt x="903642" y="1242508"/>
                  <a:pt x="914400" y="1253266"/>
                </a:cubicBezTo>
                <a:lnTo>
                  <a:pt x="930537" y="1269403"/>
                </a:lnTo>
                <a:cubicBezTo>
                  <a:pt x="935916" y="1274782"/>
                  <a:pt x="940150" y="1281625"/>
                  <a:pt x="946673" y="1285539"/>
                </a:cubicBezTo>
                <a:lnTo>
                  <a:pt x="973567" y="1301676"/>
                </a:lnTo>
                <a:cubicBezTo>
                  <a:pt x="1106910" y="1272044"/>
                  <a:pt x="1027441" y="1306370"/>
                  <a:pt x="1011219" y="1027356"/>
                </a:cubicBezTo>
                <a:cubicBezTo>
                  <a:pt x="1007356" y="960912"/>
                  <a:pt x="998954" y="894783"/>
                  <a:pt x="995083" y="828339"/>
                </a:cubicBezTo>
                <a:cubicBezTo>
                  <a:pt x="988194" y="710083"/>
                  <a:pt x="984325" y="591671"/>
                  <a:pt x="978946" y="473337"/>
                </a:cubicBezTo>
                <a:cubicBezTo>
                  <a:pt x="982532" y="442857"/>
                  <a:pt x="982261" y="411671"/>
                  <a:pt x="989704" y="381897"/>
                </a:cubicBezTo>
                <a:cubicBezTo>
                  <a:pt x="991549" y="374517"/>
                  <a:pt x="999317" y="369674"/>
                  <a:pt x="1005840" y="365760"/>
                </a:cubicBezTo>
                <a:cubicBezTo>
                  <a:pt x="1026467" y="353384"/>
                  <a:pt x="1048871" y="344246"/>
                  <a:pt x="1070386" y="333488"/>
                </a:cubicBezTo>
                <a:cubicBezTo>
                  <a:pt x="1081144" y="328109"/>
                  <a:pt x="1094154" y="325856"/>
                  <a:pt x="1102659" y="317351"/>
                </a:cubicBezTo>
                <a:lnTo>
                  <a:pt x="1118795" y="301215"/>
                </a:lnTo>
                <a:cubicBezTo>
                  <a:pt x="1149275" y="304801"/>
                  <a:pt x="1180555" y="304162"/>
                  <a:pt x="1210235" y="311972"/>
                </a:cubicBezTo>
                <a:cubicBezTo>
                  <a:pt x="1216487" y="313617"/>
                  <a:pt x="1216698" y="323277"/>
                  <a:pt x="1220993" y="328109"/>
                </a:cubicBezTo>
                <a:cubicBezTo>
                  <a:pt x="1231100" y="339480"/>
                  <a:pt x="1246462" y="346775"/>
                  <a:pt x="1253266" y="360382"/>
                </a:cubicBezTo>
                <a:cubicBezTo>
                  <a:pt x="1278545" y="410939"/>
                  <a:pt x="1266238" y="381051"/>
                  <a:pt x="1285539" y="451822"/>
                </a:cubicBezTo>
                <a:cubicBezTo>
                  <a:pt x="1283782" y="537030"/>
                  <a:pt x="1260964" y="974594"/>
                  <a:pt x="1285539" y="1156448"/>
                </a:cubicBezTo>
                <a:cubicBezTo>
                  <a:pt x="1286558" y="1163986"/>
                  <a:pt x="1297456" y="1166255"/>
                  <a:pt x="1301675" y="1172584"/>
                </a:cubicBezTo>
                <a:cubicBezTo>
                  <a:pt x="1308347" y="1182591"/>
                  <a:pt x="1307054" y="1199478"/>
                  <a:pt x="1317812" y="1204857"/>
                </a:cubicBezTo>
                <a:cubicBezTo>
                  <a:pt x="1349319" y="1220610"/>
                  <a:pt x="1420010" y="1231751"/>
                  <a:pt x="1420010" y="1231751"/>
                </a:cubicBezTo>
                <a:cubicBezTo>
                  <a:pt x="1436146" y="1228165"/>
                  <a:pt x="1452737" y="1226220"/>
                  <a:pt x="1468419" y="1220993"/>
                </a:cubicBezTo>
                <a:cubicBezTo>
                  <a:pt x="1479652" y="1217249"/>
                  <a:pt x="1493202" y="1201589"/>
                  <a:pt x="1500692" y="1194099"/>
                </a:cubicBezTo>
                <a:cubicBezTo>
                  <a:pt x="1497106" y="1014805"/>
                  <a:pt x="1498464" y="835344"/>
                  <a:pt x="1489934" y="656217"/>
                </a:cubicBezTo>
                <a:cubicBezTo>
                  <a:pt x="1489437" y="645774"/>
                  <a:pt x="1476997" y="639276"/>
                  <a:pt x="1473798" y="629323"/>
                </a:cubicBezTo>
                <a:cubicBezTo>
                  <a:pt x="1460757" y="588750"/>
                  <a:pt x="1452139" y="546885"/>
                  <a:pt x="1441525" y="505610"/>
                </a:cubicBezTo>
                <a:cubicBezTo>
                  <a:pt x="1436002" y="484131"/>
                  <a:pt x="1428524" y="463019"/>
                  <a:pt x="1425388" y="441064"/>
                </a:cubicBezTo>
                <a:lnTo>
                  <a:pt x="1414631" y="365760"/>
                </a:lnTo>
                <a:cubicBezTo>
                  <a:pt x="1416327" y="302999"/>
                  <a:pt x="1386492" y="200539"/>
                  <a:pt x="1436146" y="139850"/>
                </a:cubicBezTo>
                <a:cubicBezTo>
                  <a:pt x="1445780" y="128075"/>
                  <a:pt x="1457661" y="118335"/>
                  <a:pt x="1468419" y="107577"/>
                </a:cubicBezTo>
                <a:cubicBezTo>
                  <a:pt x="1479177" y="96819"/>
                  <a:pt x="1492253" y="87962"/>
                  <a:pt x="1500692" y="75304"/>
                </a:cubicBezTo>
                <a:cubicBezTo>
                  <a:pt x="1511269" y="59440"/>
                  <a:pt x="1512058" y="55972"/>
                  <a:pt x="1527586" y="43031"/>
                </a:cubicBezTo>
                <a:cubicBezTo>
                  <a:pt x="1532552" y="38892"/>
                  <a:pt x="1538891" y="36568"/>
                  <a:pt x="1543723" y="32273"/>
                </a:cubicBezTo>
                <a:cubicBezTo>
                  <a:pt x="1555094" y="22166"/>
                  <a:pt x="1575995" y="0"/>
                  <a:pt x="1575995" y="0"/>
                </a:cubicBezTo>
                <a:cubicBezTo>
                  <a:pt x="1617233" y="3586"/>
                  <a:pt x="1659119" y="2640"/>
                  <a:pt x="1699708" y="10758"/>
                </a:cubicBezTo>
                <a:cubicBezTo>
                  <a:pt x="1706047" y="12026"/>
                  <a:pt x="1705895" y="22324"/>
                  <a:pt x="1710466" y="26895"/>
                </a:cubicBezTo>
                <a:cubicBezTo>
                  <a:pt x="1715037" y="31466"/>
                  <a:pt x="1721224" y="34066"/>
                  <a:pt x="1726603" y="37652"/>
                </a:cubicBezTo>
                <a:cubicBezTo>
                  <a:pt x="1731982" y="48410"/>
                  <a:pt x="1735523" y="60303"/>
                  <a:pt x="1742739" y="69925"/>
                </a:cubicBezTo>
                <a:cubicBezTo>
                  <a:pt x="1751867" y="82096"/>
                  <a:pt x="1775012" y="102198"/>
                  <a:pt x="1775012" y="102198"/>
                </a:cubicBezTo>
                <a:cubicBezTo>
                  <a:pt x="1786810" y="133660"/>
                  <a:pt x="1797752" y="161226"/>
                  <a:pt x="1807285" y="193638"/>
                </a:cubicBezTo>
                <a:cubicBezTo>
                  <a:pt x="1811457" y="207822"/>
                  <a:pt x="1813070" y="222745"/>
                  <a:pt x="1818043" y="236669"/>
                </a:cubicBezTo>
                <a:cubicBezTo>
                  <a:pt x="1822088" y="247996"/>
                  <a:pt x="1829712" y="257775"/>
                  <a:pt x="1834179" y="268942"/>
                </a:cubicBezTo>
                <a:cubicBezTo>
                  <a:pt x="1840496" y="284735"/>
                  <a:pt x="1842170" y="302419"/>
                  <a:pt x="1850315" y="317351"/>
                </a:cubicBezTo>
                <a:cubicBezTo>
                  <a:pt x="1870927" y="355140"/>
                  <a:pt x="1866452" y="301637"/>
                  <a:pt x="1866452" y="34424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858" y="4066636"/>
            <a:ext cx="5575523" cy="722094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341812" y="3733129"/>
            <a:ext cx="1772969" cy="1369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459512" y="2086559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the optimization problem to solve as per the equation below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0522856" y="4311224"/>
            <a:ext cx="137839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542068" y="3922739"/>
            <a:ext cx="1378392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c 90"/>
          <p:cNvSpPr/>
          <p:nvPr/>
        </p:nvSpPr>
        <p:spPr>
          <a:xfrm rot="15222196">
            <a:off x="10523102" y="225845"/>
            <a:ext cx="1828800" cy="3200400"/>
          </a:xfrm>
          <a:prstGeom prst="arc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9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10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5882">
        <p:fade/>
      </p:transition>
    </mc:Choice>
    <mc:Fallback xmlns="">
      <p:transition spd="med" advTm="2058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7" grpId="0" animBg="1"/>
      <p:bldP spid="9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12" y="0"/>
            <a:ext cx="10157354" cy="1397000"/>
          </a:xfrm>
        </p:spPr>
        <p:txBody>
          <a:bodyPr anchor="ctr" anchorCtr="0"/>
          <a:lstStyle/>
          <a:p>
            <a:r>
              <a:rPr lang="en-US" dirty="0"/>
              <a:t>Why regularize?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60412" y="1371600"/>
            <a:ext cx="112136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We are aiming to lower the impact of theta parameters (Theta 0,1, 2, …, n)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b="1" dirty="0"/>
              <a:t>Outcome</a:t>
            </a:r>
          </a:p>
          <a:p>
            <a:pPr marL="952393" lvl="1" indent="-342900">
              <a:lnSpc>
                <a:spcPct val="150000"/>
              </a:lnSpc>
              <a:buFontTx/>
              <a:buChar char="-"/>
            </a:pPr>
            <a:r>
              <a:rPr lang="en-US" dirty="0"/>
              <a:t>Essentially thetas will become very small (almost eliminated) and thus our H(THETA) will become simpler</a:t>
            </a:r>
          </a:p>
          <a:p>
            <a:pPr marL="952393" lvl="1" indent="-342900">
              <a:lnSpc>
                <a:spcPct val="150000"/>
              </a:lnSpc>
              <a:buFontTx/>
              <a:buChar char="-"/>
            </a:pPr>
            <a:r>
              <a:rPr lang="en-US" dirty="0"/>
              <a:t>Our model will be able to better generalize (not over-fit)</a:t>
            </a:r>
          </a:p>
          <a:p>
            <a:pPr marL="952393" lvl="1" indent="-342900">
              <a:buFontTx/>
              <a:buChar char="-"/>
            </a:pPr>
            <a:endParaRPr lang="en-US" b="1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4812" y="4676746"/>
            <a:ext cx="8825475" cy="1143000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 rot="16200000">
            <a:off x="5675312" y="4014773"/>
            <a:ext cx="457200" cy="3733800"/>
          </a:xfrm>
          <a:prstGeom prst="leftBr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Left Brace 95"/>
          <p:cNvSpPr/>
          <p:nvPr/>
        </p:nvSpPr>
        <p:spPr>
          <a:xfrm rot="16200000">
            <a:off x="9066212" y="4994243"/>
            <a:ext cx="457200" cy="1828800"/>
          </a:xfrm>
          <a:prstGeom prst="leftBrac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77232" y="6037918"/>
            <a:ext cx="13131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 1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638570" y="6037918"/>
            <a:ext cx="13131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 2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735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632">
        <p:fade/>
      </p:transition>
    </mc:Choice>
    <mc:Fallback xmlns="">
      <p:transition spd="med" advTm="113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8" grpId="0"/>
      <p:bldP spid="3" grpId="0" animBg="1"/>
      <p:bldP spid="96" grpId="0" animBg="1"/>
      <p:bldP spid="6" grpId="0"/>
      <p:bldP spid="9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173" y="47325"/>
            <a:ext cx="10157354" cy="1397000"/>
          </a:xfrm>
        </p:spPr>
        <p:txBody>
          <a:bodyPr anchor="ctr" anchorCtr="0"/>
          <a:lstStyle/>
          <a:p>
            <a:r>
              <a:rPr lang="en-US" dirty="0"/>
              <a:t>What we achieve – simple example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31379" y="2133600"/>
            <a:ext cx="3557798" cy="2924955"/>
            <a:chOff x="7750443" y="2406134"/>
            <a:chExt cx="3557798" cy="2924955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8456612" y="4800600"/>
              <a:ext cx="2819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609012" y="2743200"/>
              <a:ext cx="0" cy="2209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Multiply 8"/>
            <p:cNvSpPr/>
            <p:nvPr/>
          </p:nvSpPr>
          <p:spPr>
            <a:xfrm>
              <a:off x="8913812" y="4419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9066212" y="4572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9218612" y="4267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9218612" y="3962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9371012" y="3657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9828212" y="4114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9523412" y="4038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/>
            <p:cNvSpPr/>
            <p:nvPr/>
          </p:nvSpPr>
          <p:spPr>
            <a:xfrm>
              <a:off x="9828212" y="3733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/>
            <p:cNvSpPr/>
            <p:nvPr/>
          </p:nvSpPr>
          <p:spPr>
            <a:xfrm>
              <a:off x="10209212" y="3200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10056812" y="3886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9752012" y="3352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10361612" y="3429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10590212" y="3124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750443" y="2406134"/>
              <a:ext cx="24705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B050"/>
                  </a:solidFill>
                </a:rPr>
                <a:t>House Value ($1000)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042877" y="4807869"/>
              <a:ext cx="226536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B0F0"/>
                  </a:solidFill>
                </a:rPr>
                <a:t>House Size (square feet)</a:t>
              </a:r>
            </a:p>
            <a:p>
              <a:pPr algn="r"/>
              <a:r>
                <a:rPr lang="en-US" sz="1400" dirty="0">
                  <a:solidFill>
                    <a:srgbClr val="00B0F0"/>
                  </a:solidFill>
                </a:rPr>
                <a:t>Living Area</a:t>
              </a:r>
            </a:p>
          </p:txBody>
        </p:sp>
      </p:grpSp>
      <p:sp>
        <p:nvSpPr>
          <p:cNvPr id="24" name="Freeform 23"/>
          <p:cNvSpPr/>
          <p:nvPr/>
        </p:nvSpPr>
        <p:spPr>
          <a:xfrm>
            <a:off x="2256685" y="2631188"/>
            <a:ext cx="1866862" cy="1758876"/>
          </a:xfrm>
          <a:custGeom>
            <a:avLst/>
            <a:gdLst>
              <a:gd name="connsiteX0" fmla="*/ 0 w 1866862"/>
              <a:gd name="connsiteY0" fmla="*/ 1226372 h 1758876"/>
              <a:gd name="connsiteX1" fmla="*/ 43031 w 1866862"/>
              <a:gd name="connsiteY1" fmla="*/ 1317812 h 1758876"/>
              <a:gd name="connsiteX2" fmla="*/ 59167 w 1866862"/>
              <a:gd name="connsiteY2" fmla="*/ 1328570 h 1758876"/>
              <a:gd name="connsiteX3" fmla="*/ 86061 w 1866862"/>
              <a:gd name="connsiteY3" fmla="*/ 1409252 h 1758876"/>
              <a:gd name="connsiteX4" fmla="*/ 102198 w 1866862"/>
              <a:gd name="connsiteY4" fmla="*/ 1436146 h 1758876"/>
              <a:gd name="connsiteX5" fmla="*/ 118334 w 1866862"/>
              <a:gd name="connsiteY5" fmla="*/ 1484556 h 1758876"/>
              <a:gd name="connsiteX6" fmla="*/ 150607 w 1866862"/>
              <a:gd name="connsiteY6" fmla="*/ 1543723 h 1758876"/>
              <a:gd name="connsiteX7" fmla="*/ 166744 w 1866862"/>
              <a:gd name="connsiteY7" fmla="*/ 1575996 h 1758876"/>
              <a:gd name="connsiteX8" fmla="*/ 177501 w 1866862"/>
              <a:gd name="connsiteY8" fmla="*/ 1635163 h 1758876"/>
              <a:gd name="connsiteX9" fmla="*/ 193638 w 1866862"/>
              <a:gd name="connsiteY9" fmla="*/ 1651299 h 1758876"/>
              <a:gd name="connsiteX10" fmla="*/ 209774 w 1866862"/>
              <a:gd name="connsiteY10" fmla="*/ 1699709 h 1758876"/>
              <a:gd name="connsiteX11" fmla="*/ 225911 w 1866862"/>
              <a:gd name="connsiteY11" fmla="*/ 1710466 h 1758876"/>
              <a:gd name="connsiteX12" fmla="*/ 285078 w 1866862"/>
              <a:gd name="connsiteY12" fmla="*/ 1758876 h 1758876"/>
              <a:gd name="connsiteX13" fmla="*/ 301214 w 1866862"/>
              <a:gd name="connsiteY13" fmla="*/ 1748118 h 1758876"/>
              <a:gd name="connsiteX14" fmla="*/ 333487 w 1866862"/>
              <a:gd name="connsiteY14" fmla="*/ 1613648 h 1758876"/>
              <a:gd name="connsiteX15" fmla="*/ 376518 w 1866862"/>
              <a:gd name="connsiteY15" fmla="*/ 1489935 h 1758876"/>
              <a:gd name="connsiteX16" fmla="*/ 408791 w 1866862"/>
              <a:gd name="connsiteY16" fmla="*/ 1425389 h 1758876"/>
              <a:gd name="connsiteX17" fmla="*/ 424927 w 1866862"/>
              <a:gd name="connsiteY17" fmla="*/ 1323191 h 1758876"/>
              <a:gd name="connsiteX18" fmla="*/ 441064 w 1866862"/>
              <a:gd name="connsiteY18" fmla="*/ 1183342 h 1758876"/>
              <a:gd name="connsiteX19" fmla="*/ 457200 w 1866862"/>
              <a:gd name="connsiteY19" fmla="*/ 1124175 h 1758876"/>
              <a:gd name="connsiteX20" fmla="*/ 484094 w 1866862"/>
              <a:gd name="connsiteY20" fmla="*/ 876749 h 1758876"/>
              <a:gd name="connsiteX21" fmla="*/ 532504 w 1866862"/>
              <a:gd name="connsiteY21" fmla="*/ 833718 h 1758876"/>
              <a:gd name="connsiteX22" fmla="*/ 564777 w 1866862"/>
              <a:gd name="connsiteY22" fmla="*/ 839097 h 1758876"/>
              <a:gd name="connsiteX23" fmla="*/ 575534 w 1866862"/>
              <a:gd name="connsiteY23" fmla="*/ 855233 h 1758876"/>
              <a:gd name="connsiteX24" fmla="*/ 607807 w 1866862"/>
              <a:gd name="connsiteY24" fmla="*/ 887506 h 1758876"/>
              <a:gd name="connsiteX25" fmla="*/ 623944 w 1866862"/>
              <a:gd name="connsiteY25" fmla="*/ 903643 h 1758876"/>
              <a:gd name="connsiteX26" fmla="*/ 656217 w 1866862"/>
              <a:gd name="connsiteY26" fmla="*/ 919779 h 1758876"/>
              <a:gd name="connsiteX27" fmla="*/ 683111 w 1866862"/>
              <a:gd name="connsiteY27" fmla="*/ 946673 h 1758876"/>
              <a:gd name="connsiteX28" fmla="*/ 731520 w 1866862"/>
              <a:gd name="connsiteY28" fmla="*/ 1021977 h 1758876"/>
              <a:gd name="connsiteX29" fmla="*/ 763793 w 1866862"/>
              <a:gd name="connsiteY29" fmla="*/ 1070386 h 1758876"/>
              <a:gd name="connsiteX30" fmla="*/ 774551 w 1866862"/>
              <a:gd name="connsiteY30" fmla="*/ 1086523 h 1758876"/>
              <a:gd name="connsiteX31" fmla="*/ 806824 w 1866862"/>
              <a:gd name="connsiteY31" fmla="*/ 1118796 h 1758876"/>
              <a:gd name="connsiteX32" fmla="*/ 822960 w 1866862"/>
              <a:gd name="connsiteY32" fmla="*/ 1145690 h 1758876"/>
              <a:gd name="connsiteX33" fmla="*/ 855233 w 1866862"/>
              <a:gd name="connsiteY33" fmla="*/ 1177963 h 1758876"/>
              <a:gd name="connsiteX34" fmla="*/ 865991 w 1866862"/>
              <a:gd name="connsiteY34" fmla="*/ 1210236 h 1758876"/>
              <a:gd name="connsiteX35" fmla="*/ 882127 w 1866862"/>
              <a:gd name="connsiteY35" fmla="*/ 1220993 h 1758876"/>
              <a:gd name="connsiteX36" fmla="*/ 914400 w 1866862"/>
              <a:gd name="connsiteY36" fmla="*/ 1253266 h 1758876"/>
              <a:gd name="connsiteX37" fmla="*/ 930537 w 1866862"/>
              <a:gd name="connsiteY37" fmla="*/ 1269403 h 1758876"/>
              <a:gd name="connsiteX38" fmla="*/ 946673 w 1866862"/>
              <a:gd name="connsiteY38" fmla="*/ 1285539 h 1758876"/>
              <a:gd name="connsiteX39" fmla="*/ 973567 w 1866862"/>
              <a:gd name="connsiteY39" fmla="*/ 1301676 h 1758876"/>
              <a:gd name="connsiteX40" fmla="*/ 1011219 w 1866862"/>
              <a:gd name="connsiteY40" fmla="*/ 1027356 h 1758876"/>
              <a:gd name="connsiteX41" fmla="*/ 995083 w 1866862"/>
              <a:gd name="connsiteY41" fmla="*/ 828339 h 1758876"/>
              <a:gd name="connsiteX42" fmla="*/ 978946 w 1866862"/>
              <a:gd name="connsiteY42" fmla="*/ 473337 h 1758876"/>
              <a:gd name="connsiteX43" fmla="*/ 989704 w 1866862"/>
              <a:gd name="connsiteY43" fmla="*/ 381897 h 1758876"/>
              <a:gd name="connsiteX44" fmla="*/ 1005840 w 1866862"/>
              <a:gd name="connsiteY44" fmla="*/ 365760 h 1758876"/>
              <a:gd name="connsiteX45" fmla="*/ 1070386 w 1866862"/>
              <a:gd name="connsiteY45" fmla="*/ 333488 h 1758876"/>
              <a:gd name="connsiteX46" fmla="*/ 1102659 w 1866862"/>
              <a:gd name="connsiteY46" fmla="*/ 317351 h 1758876"/>
              <a:gd name="connsiteX47" fmla="*/ 1118795 w 1866862"/>
              <a:gd name="connsiteY47" fmla="*/ 301215 h 1758876"/>
              <a:gd name="connsiteX48" fmla="*/ 1210235 w 1866862"/>
              <a:gd name="connsiteY48" fmla="*/ 311972 h 1758876"/>
              <a:gd name="connsiteX49" fmla="*/ 1220993 w 1866862"/>
              <a:gd name="connsiteY49" fmla="*/ 328109 h 1758876"/>
              <a:gd name="connsiteX50" fmla="*/ 1253266 w 1866862"/>
              <a:gd name="connsiteY50" fmla="*/ 360382 h 1758876"/>
              <a:gd name="connsiteX51" fmla="*/ 1285539 w 1866862"/>
              <a:gd name="connsiteY51" fmla="*/ 451822 h 1758876"/>
              <a:gd name="connsiteX52" fmla="*/ 1285539 w 1866862"/>
              <a:gd name="connsiteY52" fmla="*/ 1156448 h 1758876"/>
              <a:gd name="connsiteX53" fmla="*/ 1301675 w 1866862"/>
              <a:gd name="connsiteY53" fmla="*/ 1172584 h 1758876"/>
              <a:gd name="connsiteX54" fmla="*/ 1317812 w 1866862"/>
              <a:gd name="connsiteY54" fmla="*/ 1204857 h 1758876"/>
              <a:gd name="connsiteX55" fmla="*/ 1420010 w 1866862"/>
              <a:gd name="connsiteY55" fmla="*/ 1231751 h 1758876"/>
              <a:gd name="connsiteX56" fmla="*/ 1468419 w 1866862"/>
              <a:gd name="connsiteY56" fmla="*/ 1220993 h 1758876"/>
              <a:gd name="connsiteX57" fmla="*/ 1500692 w 1866862"/>
              <a:gd name="connsiteY57" fmla="*/ 1194099 h 1758876"/>
              <a:gd name="connsiteX58" fmla="*/ 1489934 w 1866862"/>
              <a:gd name="connsiteY58" fmla="*/ 656217 h 1758876"/>
              <a:gd name="connsiteX59" fmla="*/ 1473798 w 1866862"/>
              <a:gd name="connsiteY59" fmla="*/ 629323 h 1758876"/>
              <a:gd name="connsiteX60" fmla="*/ 1441525 w 1866862"/>
              <a:gd name="connsiteY60" fmla="*/ 505610 h 1758876"/>
              <a:gd name="connsiteX61" fmla="*/ 1425388 w 1866862"/>
              <a:gd name="connsiteY61" fmla="*/ 441064 h 1758876"/>
              <a:gd name="connsiteX62" fmla="*/ 1414631 w 1866862"/>
              <a:gd name="connsiteY62" fmla="*/ 365760 h 1758876"/>
              <a:gd name="connsiteX63" fmla="*/ 1436146 w 1866862"/>
              <a:gd name="connsiteY63" fmla="*/ 139850 h 1758876"/>
              <a:gd name="connsiteX64" fmla="*/ 1468419 w 1866862"/>
              <a:gd name="connsiteY64" fmla="*/ 107577 h 1758876"/>
              <a:gd name="connsiteX65" fmla="*/ 1500692 w 1866862"/>
              <a:gd name="connsiteY65" fmla="*/ 75304 h 1758876"/>
              <a:gd name="connsiteX66" fmla="*/ 1527586 w 1866862"/>
              <a:gd name="connsiteY66" fmla="*/ 43031 h 1758876"/>
              <a:gd name="connsiteX67" fmla="*/ 1543723 w 1866862"/>
              <a:gd name="connsiteY67" fmla="*/ 32273 h 1758876"/>
              <a:gd name="connsiteX68" fmla="*/ 1575995 w 1866862"/>
              <a:gd name="connsiteY68" fmla="*/ 0 h 1758876"/>
              <a:gd name="connsiteX69" fmla="*/ 1699708 w 1866862"/>
              <a:gd name="connsiteY69" fmla="*/ 10758 h 1758876"/>
              <a:gd name="connsiteX70" fmla="*/ 1710466 w 1866862"/>
              <a:gd name="connsiteY70" fmla="*/ 26895 h 1758876"/>
              <a:gd name="connsiteX71" fmla="*/ 1726603 w 1866862"/>
              <a:gd name="connsiteY71" fmla="*/ 37652 h 1758876"/>
              <a:gd name="connsiteX72" fmla="*/ 1742739 w 1866862"/>
              <a:gd name="connsiteY72" fmla="*/ 69925 h 1758876"/>
              <a:gd name="connsiteX73" fmla="*/ 1775012 w 1866862"/>
              <a:gd name="connsiteY73" fmla="*/ 102198 h 1758876"/>
              <a:gd name="connsiteX74" fmla="*/ 1807285 w 1866862"/>
              <a:gd name="connsiteY74" fmla="*/ 193638 h 1758876"/>
              <a:gd name="connsiteX75" fmla="*/ 1818043 w 1866862"/>
              <a:gd name="connsiteY75" fmla="*/ 236669 h 1758876"/>
              <a:gd name="connsiteX76" fmla="*/ 1834179 w 1866862"/>
              <a:gd name="connsiteY76" fmla="*/ 268942 h 1758876"/>
              <a:gd name="connsiteX77" fmla="*/ 1850315 w 1866862"/>
              <a:gd name="connsiteY77" fmla="*/ 317351 h 1758876"/>
              <a:gd name="connsiteX78" fmla="*/ 1866452 w 1866862"/>
              <a:gd name="connsiteY78" fmla="*/ 344245 h 1758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866862" h="1758876">
                <a:moveTo>
                  <a:pt x="0" y="1226372"/>
                </a:moveTo>
                <a:cubicBezTo>
                  <a:pt x="9010" y="1248896"/>
                  <a:pt x="33053" y="1311159"/>
                  <a:pt x="43031" y="1317812"/>
                </a:cubicBezTo>
                <a:lnTo>
                  <a:pt x="59167" y="1328570"/>
                </a:lnTo>
                <a:cubicBezTo>
                  <a:pt x="68132" y="1355464"/>
                  <a:pt x="71475" y="1384943"/>
                  <a:pt x="86061" y="1409252"/>
                </a:cubicBezTo>
                <a:cubicBezTo>
                  <a:pt x="91440" y="1418217"/>
                  <a:pt x="98080" y="1426537"/>
                  <a:pt x="102198" y="1436146"/>
                </a:cubicBezTo>
                <a:cubicBezTo>
                  <a:pt x="108898" y="1451780"/>
                  <a:pt x="112017" y="1468763"/>
                  <a:pt x="118334" y="1484556"/>
                </a:cubicBezTo>
                <a:cubicBezTo>
                  <a:pt x="129954" y="1513606"/>
                  <a:pt x="136273" y="1517445"/>
                  <a:pt x="150607" y="1543723"/>
                </a:cubicBezTo>
                <a:cubicBezTo>
                  <a:pt x="156366" y="1554282"/>
                  <a:pt x="161365" y="1565238"/>
                  <a:pt x="166744" y="1575996"/>
                </a:cubicBezTo>
                <a:cubicBezTo>
                  <a:pt x="170330" y="1595718"/>
                  <a:pt x="170759" y="1616285"/>
                  <a:pt x="177501" y="1635163"/>
                </a:cubicBezTo>
                <a:cubicBezTo>
                  <a:pt x="180059" y="1642327"/>
                  <a:pt x="190236" y="1644495"/>
                  <a:pt x="193638" y="1651299"/>
                </a:cubicBezTo>
                <a:cubicBezTo>
                  <a:pt x="201245" y="1666513"/>
                  <a:pt x="201629" y="1684776"/>
                  <a:pt x="209774" y="1699709"/>
                </a:cubicBezTo>
                <a:cubicBezTo>
                  <a:pt x="212870" y="1705384"/>
                  <a:pt x="221079" y="1706171"/>
                  <a:pt x="225911" y="1710466"/>
                </a:cubicBezTo>
                <a:cubicBezTo>
                  <a:pt x="280838" y="1759289"/>
                  <a:pt x="234651" y="1728619"/>
                  <a:pt x="285078" y="1758876"/>
                </a:cubicBezTo>
                <a:cubicBezTo>
                  <a:pt x="290457" y="1755290"/>
                  <a:pt x="299705" y="1754404"/>
                  <a:pt x="301214" y="1748118"/>
                </a:cubicBezTo>
                <a:cubicBezTo>
                  <a:pt x="335159" y="1606681"/>
                  <a:pt x="280110" y="1649231"/>
                  <a:pt x="333487" y="1613648"/>
                </a:cubicBezTo>
                <a:cubicBezTo>
                  <a:pt x="428943" y="1422735"/>
                  <a:pt x="316275" y="1663133"/>
                  <a:pt x="376518" y="1489935"/>
                </a:cubicBezTo>
                <a:cubicBezTo>
                  <a:pt x="384421" y="1467215"/>
                  <a:pt x="408791" y="1425389"/>
                  <a:pt x="408791" y="1425389"/>
                </a:cubicBezTo>
                <a:cubicBezTo>
                  <a:pt x="414170" y="1391323"/>
                  <a:pt x="420369" y="1357376"/>
                  <a:pt x="424927" y="1323191"/>
                </a:cubicBezTo>
                <a:cubicBezTo>
                  <a:pt x="431129" y="1276677"/>
                  <a:pt x="433553" y="1229663"/>
                  <a:pt x="441064" y="1183342"/>
                </a:cubicBezTo>
                <a:cubicBezTo>
                  <a:pt x="444336" y="1163163"/>
                  <a:pt x="451821" y="1143897"/>
                  <a:pt x="457200" y="1124175"/>
                </a:cubicBezTo>
                <a:cubicBezTo>
                  <a:pt x="458270" y="1102781"/>
                  <a:pt x="437569" y="938783"/>
                  <a:pt x="484094" y="876749"/>
                </a:cubicBezTo>
                <a:cubicBezTo>
                  <a:pt x="502516" y="852186"/>
                  <a:pt x="511537" y="847696"/>
                  <a:pt x="532504" y="833718"/>
                </a:cubicBezTo>
                <a:cubicBezTo>
                  <a:pt x="543262" y="835511"/>
                  <a:pt x="555022" y="834220"/>
                  <a:pt x="564777" y="839097"/>
                </a:cubicBezTo>
                <a:cubicBezTo>
                  <a:pt x="570559" y="841988"/>
                  <a:pt x="571239" y="850402"/>
                  <a:pt x="575534" y="855233"/>
                </a:cubicBezTo>
                <a:cubicBezTo>
                  <a:pt x="585641" y="866604"/>
                  <a:pt x="597049" y="876748"/>
                  <a:pt x="607807" y="887506"/>
                </a:cubicBezTo>
                <a:cubicBezTo>
                  <a:pt x="613186" y="892885"/>
                  <a:pt x="617140" y="900241"/>
                  <a:pt x="623944" y="903643"/>
                </a:cubicBezTo>
                <a:lnTo>
                  <a:pt x="656217" y="919779"/>
                </a:lnTo>
                <a:cubicBezTo>
                  <a:pt x="665182" y="928744"/>
                  <a:pt x="676224" y="936029"/>
                  <a:pt x="683111" y="946673"/>
                </a:cubicBezTo>
                <a:cubicBezTo>
                  <a:pt x="736464" y="1029128"/>
                  <a:pt x="690481" y="994616"/>
                  <a:pt x="731520" y="1021977"/>
                </a:cubicBezTo>
                <a:cubicBezTo>
                  <a:pt x="760801" y="1080536"/>
                  <a:pt x="732991" y="1033424"/>
                  <a:pt x="763793" y="1070386"/>
                </a:cubicBezTo>
                <a:cubicBezTo>
                  <a:pt x="767932" y="1075352"/>
                  <a:pt x="770256" y="1081691"/>
                  <a:pt x="774551" y="1086523"/>
                </a:cubicBezTo>
                <a:cubicBezTo>
                  <a:pt x="784658" y="1097894"/>
                  <a:pt x="798997" y="1105750"/>
                  <a:pt x="806824" y="1118796"/>
                </a:cubicBezTo>
                <a:cubicBezTo>
                  <a:pt x="812203" y="1127761"/>
                  <a:pt x="816340" y="1137599"/>
                  <a:pt x="822960" y="1145690"/>
                </a:cubicBezTo>
                <a:cubicBezTo>
                  <a:pt x="832594" y="1157465"/>
                  <a:pt x="855233" y="1177963"/>
                  <a:pt x="855233" y="1177963"/>
                </a:cubicBezTo>
                <a:cubicBezTo>
                  <a:pt x="858819" y="1188721"/>
                  <a:pt x="859981" y="1200620"/>
                  <a:pt x="865991" y="1210236"/>
                </a:cubicBezTo>
                <a:cubicBezTo>
                  <a:pt x="869417" y="1215718"/>
                  <a:pt x="877296" y="1216698"/>
                  <a:pt x="882127" y="1220993"/>
                </a:cubicBezTo>
                <a:cubicBezTo>
                  <a:pt x="893498" y="1231100"/>
                  <a:pt x="903642" y="1242508"/>
                  <a:pt x="914400" y="1253266"/>
                </a:cubicBezTo>
                <a:lnTo>
                  <a:pt x="930537" y="1269403"/>
                </a:lnTo>
                <a:cubicBezTo>
                  <a:pt x="935916" y="1274782"/>
                  <a:pt x="940150" y="1281625"/>
                  <a:pt x="946673" y="1285539"/>
                </a:cubicBezTo>
                <a:lnTo>
                  <a:pt x="973567" y="1301676"/>
                </a:lnTo>
                <a:cubicBezTo>
                  <a:pt x="1106910" y="1272044"/>
                  <a:pt x="1027441" y="1306370"/>
                  <a:pt x="1011219" y="1027356"/>
                </a:cubicBezTo>
                <a:cubicBezTo>
                  <a:pt x="1007356" y="960912"/>
                  <a:pt x="998954" y="894783"/>
                  <a:pt x="995083" y="828339"/>
                </a:cubicBezTo>
                <a:cubicBezTo>
                  <a:pt x="988194" y="710083"/>
                  <a:pt x="984325" y="591671"/>
                  <a:pt x="978946" y="473337"/>
                </a:cubicBezTo>
                <a:cubicBezTo>
                  <a:pt x="982532" y="442857"/>
                  <a:pt x="982261" y="411671"/>
                  <a:pt x="989704" y="381897"/>
                </a:cubicBezTo>
                <a:cubicBezTo>
                  <a:pt x="991549" y="374517"/>
                  <a:pt x="999317" y="369674"/>
                  <a:pt x="1005840" y="365760"/>
                </a:cubicBezTo>
                <a:cubicBezTo>
                  <a:pt x="1026467" y="353384"/>
                  <a:pt x="1048871" y="344246"/>
                  <a:pt x="1070386" y="333488"/>
                </a:cubicBezTo>
                <a:cubicBezTo>
                  <a:pt x="1081144" y="328109"/>
                  <a:pt x="1094154" y="325856"/>
                  <a:pt x="1102659" y="317351"/>
                </a:cubicBezTo>
                <a:lnTo>
                  <a:pt x="1118795" y="301215"/>
                </a:lnTo>
                <a:cubicBezTo>
                  <a:pt x="1149275" y="304801"/>
                  <a:pt x="1180555" y="304162"/>
                  <a:pt x="1210235" y="311972"/>
                </a:cubicBezTo>
                <a:cubicBezTo>
                  <a:pt x="1216487" y="313617"/>
                  <a:pt x="1216698" y="323277"/>
                  <a:pt x="1220993" y="328109"/>
                </a:cubicBezTo>
                <a:cubicBezTo>
                  <a:pt x="1231100" y="339480"/>
                  <a:pt x="1246462" y="346775"/>
                  <a:pt x="1253266" y="360382"/>
                </a:cubicBezTo>
                <a:cubicBezTo>
                  <a:pt x="1278545" y="410939"/>
                  <a:pt x="1266238" y="381051"/>
                  <a:pt x="1285539" y="451822"/>
                </a:cubicBezTo>
                <a:cubicBezTo>
                  <a:pt x="1283782" y="537030"/>
                  <a:pt x="1260964" y="974594"/>
                  <a:pt x="1285539" y="1156448"/>
                </a:cubicBezTo>
                <a:cubicBezTo>
                  <a:pt x="1286558" y="1163986"/>
                  <a:pt x="1297456" y="1166255"/>
                  <a:pt x="1301675" y="1172584"/>
                </a:cubicBezTo>
                <a:cubicBezTo>
                  <a:pt x="1308347" y="1182591"/>
                  <a:pt x="1307054" y="1199478"/>
                  <a:pt x="1317812" y="1204857"/>
                </a:cubicBezTo>
                <a:cubicBezTo>
                  <a:pt x="1349319" y="1220610"/>
                  <a:pt x="1420010" y="1231751"/>
                  <a:pt x="1420010" y="1231751"/>
                </a:cubicBezTo>
                <a:cubicBezTo>
                  <a:pt x="1436146" y="1228165"/>
                  <a:pt x="1452737" y="1226220"/>
                  <a:pt x="1468419" y="1220993"/>
                </a:cubicBezTo>
                <a:cubicBezTo>
                  <a:pt x="1479652" y="1217249"/>
                  <a:pt x="1493202" y="1201589"/>
                  <a:pt x="1500692" y="1194099"/>
                </a:cubicBezTo>
                <a:cubicBezTo>
                  <a:pt x="1497106" y="1014805"/>
                  <a:pt x="1498464" y="835344"/>
                  <a:pt x="1489934" y="656217"/>
                </a:cubicBezTo>
                <a:cubicBezTo>
                  <a:pt x="1489437" y="645774"/>
                  <a:pt x="1476997" y="639276"/>
                  <a:pt x="1473798" y="629323"/>
                </a:cubicBezTo>
                <a:cubicBezTo>
                  <a:pt x="1460757" y="588750"/>
                  <a:pt x="1452139" y="546885"/>
                  <a:pt x="1441525" y="505610"/>
                </a:cubicBezTo>
                <a:cubicBezTo>
                  <a:pt x="1436002" y="484131"/>
                  <a:pt x="1428524" y="463019"/>
                  <a:pt x="1425388" y="441064"/>
                </a:cubicBezTo>
                <a:lnTo>
                  <a:pt x="1414631" y="365760"/>
                </a:lnTo>
                <a:cubicBezTo>
                  <a:pt x="1416327" y="302999"/>
                  <a:pt x="1386492" y="200539"/>
                  <a:pt x="1436146" y="139850"/>
                </a:cubicBezTo>
                <a:cubicBezTo>
                  <a:pt x="1445780" y="128075"/>
                  <a:pt x="1457661" y="118335"/>
                  <a:pt x="1468419" y="107577"/>
                </a:cubicBezTo>
                <a:cubicBezTo>
                  <a:pt x="1479177" y="96819"/>
                  <a:pt x="1492253" y="87962"/>
                  <a:pt x="1500692" y="75304"/>
                </a:cubicBezTo>
                <a:cubicBezTo>
                  <a:pt x="1511269" y="59440"/>
                  <a:pt x="1512058" y="55972"/>
                  <a:pt x="1527586" y="43031"/>
                </a:cubicBezTo>
                <a:cubicBezTo>
                  <a:pt x="1532552" y="38892"/>
                  <a:pt x="1538891" y="36568"/>
                  <a:pt x="1543723" y="32273"/>
                </a:cubicBezTo>
                <a:cubicBezTo>
                  <a:pt x="1555094" y="22166"/>
                  <a:pt x="1575995" y="0"/>
                  <a:pt x="1575995" y="0"/>
                </a:cubicBezTo>
                <a:cubicBezTo>
                  <a:pt x="1617233" y="3586"/>
                  <a:pt x="1659119" y="2640"/>
                  <a:pt x="1699708" y="10758"/>
                </a:cubicBezTo>
                <a:cubicBezTo>
                  <a:pt x="1706047" y="12026"/>
                  <a:pt x="1705895" y="22324"/>
                  <a:pt x="1710466" y="26895"/>
                </a:cubicBezTo>
                <a:cubicBezTo>
                  <a:pt x="1715037" y="31466"/>
                  <a:pt x="1721224" y="34066"/>
                  <a:pt x="1726603" y="37652"/>
                </a:cubicBezTo>
                <a:cubicBezTo>
                  <a:pt x="1731982" y="48410"/>
                  <a:pt x="1735523" y="60303"/>
                  <a:pt x="1742739" y="69925"/>
                </a:cubicBezTo>
                <a:cubicBezTo>
                  <a:pt x="1751867" y="82096"/>
                  <a:pt x="1775012" y="102198"/>
                  <a:pt x="1775012" y="102198"/>
                </a:cubicBezTo>
                <a:cubicBezTo>
                  <a:pt x="1786810" y="133660"/>
                  <a:pt x="1797752" y="161226"/>
                  <a:pt x="1807285" y="193638"/>
                </a:cubicBezTo>
                <a:cubicBezTo>
                  <a:pt x="1811457" y="207822"/>
                  <a:pt x="1813070" y="222745"/>
                  <a:pt x="1818043" y="236669"/>
                </a:cubicBezTo>
                <a:cubicBezTo>
                  <a:pt x="1822088" y="247996"/>
                  <a:pt x="1829712" y="257775"/>
                  <a:pt x="1834179" y="268942"/>
                </a:cubicBezTo>
                <a:cubicBezTo>
                  <a:pt x="1840496" y="284735"/>
                  <a:pt x="1842170" y="302419"/>
                  <a:pt x="1850315" y="317351"/>
                </a:cubicBezTo>
                <a:cubicBezTo>
                  <a:pt x="1870927" y="355140"/>
                  <a:pt x="1866452" y="301637"/>
                  <a:pt x="1866452" y="34424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5064519" y="3036332"/>
            <a:ext cx="1981200" cy="501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7466012" y="1998788"/>
            <a:ext cx="4627972" cy="2924955"/>
            <a:chOff x="8075612" y="1266045"/>
            <a:chExt cx="4627972" cy="2924955"/>
          </a:xfrm>
        </p:grpSpPr>
        <p:grpSp>
          <p:nvGrpSpPr>
            <p:cNvPr id="27" name="Group 26"/>
            <p:cNvGrpSpPr/>
            <p:nvPr/>
          </p:nvGrpSpPr>
          <p:grpSpPr>
            <a:xfrm>
              <a:off x="8075612" y="1266045"/>
              <a:ext cx="3557798" cy="2924955"/>
              <a:chOff x="7750443" y="2406134"/>
              <a:chExt cx="3557798" cy="2924955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>
                <a:off x="8456612" y="4800600"/>
                <a:ext cx="2819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8609012" y="2743200"/>
                <a:ext cx="0" cy="2209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Multiply 30"/>
              <p:cNvSpPr/>
              <p:nvPr/>
            </p:nvSpPr>
            <p:spPr>
              <a:xfrm>
                <a:off x="8913812" y="4419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Multiply 31"/>
              <p:cNvSpPr/>
              <p:nvPr/>
            </p:nvSpPr>
            <p:spPr>
              <a:xfrm>
                <a:off x="9066212" y="45720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Multiply 32"/>
              <p:cNvSpPr/>
              <p:nvPr/>
            </p:nvSpPr>
            <p:spPr>
              <a:xfrm>
                <a:off x="9218612" y="4267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Multiply 33"/>
              <p:cNvSpPr/>
              <p:nvPr/>
            </p:nvSpPr>
            <p:spPr>
              <a:xfrm>
                <a:off x="9218612" y="39624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Multiply 34"/>
              <p:cNvSpPr/>
              <p:nvPr/>
            </p:nvSpPr>
            <p:spPr>
              <a:xfrm>
                <a:off x="9371012" y="3657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Multiply 35"/>
              <p:cNvSpPr/>
              <p:nvPr/>
            </p:nvSpPr>
            <p:spPr>
              <a:xfrm>
                <a:off x="9828212" y="4114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Multiply 36"/>
              <p:cNvSpPr/>
              <p:nvPr/>
            </p:nvSpPr>
            <p:spPr>
              <a:xfrm>
                <a:off x="9523412" y="40386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Multiply 37"/>
              <p:cNvSpPr/>
              <p:nvPr/>
            </p:nvSpPr>
            <p:spPr>
              <a:xfrm>
                <a:off x="9828212" y="3733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Multiply 38"/>
              <p:cNvSpPr/>
              <p:nvPr/>
            </p:nvSpPr>
            <p:spPr>
              <a:xfrm>
                <a:off x="10209212" y="32004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Multiply 39"/>
              <p:cNvSpPr/>
              <p:nvPr/>
            </p:nvSpPr>
            <p:spPr>
              <a:xfrm>
                <a:off x="10056812" y="3886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Multiply 40"/>
              <p:cNvSpPr/>
              <p:nvPr/>
            </p:nvSpPr>
            <p:spPr>
              <a:xfrm>
                <a:off x="9752012" y="33528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Multiply 41"/>
              <p:cNvSpPr/>
              <p:nvPr/>
            </p:nvSpPr>
            <p:spPr>
              <a:xfrm>
                <a:off x="10361612" y="34290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Multiply 42"/>
              <p:cNvSpPr/>
              <p:nvPr/>
            </p:nvSpPr>
            <p:spPr>
              <a:xfrm>
                <a:off x="10590212" y="3124200"/>
                <a:ext cx="152400" cy="152400"/>
              </a:xfrm>
              <a:prstGeom prst="mathMultiply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750443" y="2406134"/>
                <a:ext cx="2470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B050"/>
                    </a:solidFill>
                  </a:rPr>
                  <a:t>House Value ($1000)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9042877" y="4807869"/>
                <a:ext cx="22653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00B0F0"/>
                    </a:solidFill>
                  </a:rPr>
                  <a:t>House Size (square feet)</a:t>
                </a:r>
              </a:p>
              <a:p>
                <a:pPr algn="r"/>
                <a:r>
                  <a:rPr lang="en-US" sz="1400" dirty="0">
                    <a:solidFill>
                      <a:srgbClr val="00B0F0"/>
                    </a:solidFill>
                  </a:rPr>
                  <a:t>Living Area</a:t>
                </a:r>
              </a:p>
            </p:txBody>
          </p:sp>
        </p:grpSp>
        <p:sp>
          <p:nvSpPr>
            <p:cNvPr id="28" name="Arc 27"/>
            <p:cNvSpPr/>
            <p:nvPr/>
          </p:nvSpPr>
          <p:spPr>
            <a:xfrm rot="15222196">
              <a:off x="10188984" y="1428678"/>
              <a:ext cx="1828800" cy="3200400"/>
            </a:xfrm>
            <a:prstGeom prst="arc">
              <a:avLst/>
            </a:prstGeom>
            <a:ln w="38100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4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7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219">
        <p:fade/>
      </p:transition>
    </mc:Choice>
    <mc:Fallback xmlns="">
      <p:transition spd="med" advTm="332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5212" y="1828800"/>
            <a:ext cx="9448800" cy="1851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eliminate the influence of specific/selected theta 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parameters of the hypothesis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can regularize all our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theta (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parameters in a single summation as: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8012" y="144940"/>
            <a:ext cx="11049000" cy="1234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– REGULARIZATION (1)</a:t>
            </a:r>
          </a:p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FF0000"/>
                </a:solidFill>
              </a:rPr>
              <a:t>How can we work with this function to avoid overfitting?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412" y="4343400"/>
            <a:ext cx="6752253" cy="87449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2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916">
        <p:fade/>
      </p:transition>
    </mc:Choice>
    <mc:Fallback xmlns="">
      <p:transition spd="med" advTm="649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6612" y="2743200"/>
            <a:ext cx="10515600" cy="2702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Lambda (</a:t>
            </a:r>
            <a:r>
              <a:rPr lang="el-G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), is the </a:t>
            </a: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regularization parameter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controls the effect of our </a:t>
            </a:r>
            <a:r>
              <a:rPr lang="el-G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θ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el-G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the cost function 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extra summation (with </a:t>
            </a:r>
            <a:r>
              <a:rPr lang="el-G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smooths the output of our hypothesis function and thus, reduces overfitting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812" y="1600200"/>
            <a:ext cx="5575523" cy="722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9912" y="28330"/>
            <a:ext cx="11049000" cy="1234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– REGULARIZATION (2)</a:t>
            </a:r>
          </a:p>
          <a:p>
            <a:pPr>
              <a:lnSpc>
                <a:spcPct val="150000"/>
              </a:lnSpc>
            </a:pPr>
            <a:r>
              <a:rPr lang="en-US" sz="2000" b="1" i="1" dirty="0">
                <a:solidFill>
                  <a:srgbClr val="FF0000"/>
                </a:solidFill>
              </a:rPr>
              <a:t>How can we work with this function to avoid overfitting?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2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360">
        <p:fade/>
      </p:transition>
    </mc:Choice>
    <mc:Fallback xmlns="">
      <p:transition spd="med" advTm="293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69912" y="28330"/>
            <a:ext cx="11049000" cy="1234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Regularization – How do we pick LAMPDA?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solidFill>
                  <a:srgbClr val="FF0000"/>
                </a:solidFill>
              </a:rPr>
              <a:t>How can we work with this function to avoid overfitting?</a:t>
            </a:r>
          </a:p>
        </p:txBody>
      </p:sp>
      <p:sp>
        <p:nvSpPr>
          <p:cNvPr id="3" name="Rectangle 2"/>
          <p:cNvSpPr/>
          <p:nvPr/>
        </p:nvSpPr>
        <p:spPr>
          <a:xfrm>
            <a:off x="836612" y="2743200"/>
            <a:ext cx="10515600" cy="2702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too big </a:t>
            </a:r>
            <a:r>
              <a:rPr lang="el-G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λ </a:t>
            </a:r>
            <a:r>
              <a:rPr lang="el-G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can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smooth out the function too much and, thus, cause under-fitting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too small </a:t>
            </a:r>
            <a:r>
              <a:rPr lang="el-GR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removes completely the regularization effect and thus, we cannot better control overfitting 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812" y="1600200"/>
            <a:ext cx="5575523" cy="72209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413">
        <p:fade/>
      </p:transition>
    </mc:Choice>
    <mc:Fallback xmlns="">
      <p:transition spd="med" advTm="99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6612" y="578313"/>
            <a:ext cx="1104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Regularization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How do we apply it?</a:t>
            </a:r>
          </a:p>
        </p:txBody>
      </p:sp>
      <p:sp>
        <p:nvSpPr>
          <p:cNvPr id="2" name="Rectangle 1"/>
          <p:cNvSpPr/>
          <p:nvPr/>
        </p:nvSpPr>
        <p:spPr>
          <a:xfrm>
            <a:off x="836612" y="1894478"/>
            <a:ext cx="10744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b="1" dirty="0">
                <a:solidFill>
                  <a:srgbClr val="FF0000"/>
                </a:solidFill>
              </a:rPr>
              <a:t>linear regression</a:t>
            </a:r>
            <a:r>
              <a:rPr lang="en-US" dirty="0"/>
              <a:t>, we still use the gradient descent.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We need to modify the GD function</a:t>
            </a:r>
            <a:r>
              <a:rPr lang="en-US" dirty="0"/>
              <a:t>: separate θ</a:t>
            </a:r>
            <a:r>
              <a:rPr lang="en-US" sz="1200" dirty="0"/>
              <a:t>0</a:t>
            </a:r>
            <a:r>
              <a:rPr lang="en-US" dirty="0"/>
              <a:t> (we do not want to penalize it) and add the term with </a:t>
            </a:r>
            <a:r>
              <a:rPr lang="en-US" dirty="0" err="1"/>
              <a:t>lamda</a:t>
            </a:r>
            <a:r>
              <a:rPr lang="en-US" dirty="0"/>
              <a:t> (</a:t>
            </a:r>
            <a:r>
              <a:rPr lang="el-GR" dirty="0"/>
              <a:t>λ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1612" y="4397642"/>
            <a:ext cx="6740745" cy="211851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494212" y="4595378"/>
            <a:ext cx="2209800" cy="838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90940" y="5433578"/>
            <a:ext cx="2798872" cy="76190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776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115">
        <p:fade/>
      </p:transition>
    </mc:Choice>
    <mc:Fallback xmlns="">
      <p:transition spd="med" advTm="1251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6612" y="304800"/>
            <a:ext cx="1104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Regularization --- Using the Normal Equation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1212" y="1295400"/>
            <a:ext cx="5226400" cy="4043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3739" y="5486400"/>
            <a:ext cx="1112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terms of the </a:t>
            </a:r>
            <a:r>
              <a:rPr lang="en-US" b="1" dirty="0"/>
              <a:t>Normal equation</a:t>
            </a:r>
            <a:r>
              <a:rPr lang="en-US" dirty="0"/>
              <a:t>, we have a minor modification too (see right equation below) with capital lambda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261" y="1147467"/>
            <a:ext cx="10248403" cy="4191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4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979">
        <p:fade/>
      </p:transition>
    </mc:Choice>
    <mc:Fallback xmlns="">
      <p:transition spd="med" advTm="180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5612" y="304800"/>
            <a:ext cx="1104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Regularization --- Using the Normal Equation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about when a matrix in NON-INVERTIBLE?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412" y="2286000"/>
            <a:ext cx="4373583" cy="33833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99612" y="2438400"/>
            <a:ext cx="609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4213" y="2438400"/>
            <a:ext cx="6629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Challenge:</a:t>
            </a:r>
          </a:p>
          <a:p>
            <a:endParaRPr lang="en-US" b="1" dirty="0"/>
          </a:p>
          <a:p>
            <a:r>
              <a:rPr lang="en-US" b="1" dirty="0"/>
              <a:t>#Training Examples (m) &lt; </a:t>
            </a:r>
            <a:r>
              <a:rPr lang="en-US" b="1"/>
              <a:t># Features (n)</a:t>
            </a:r>
            <a:endParaRPr lang="en-US" b="1" dirty="0"/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Original X</a:t>
            </a:r>
            <a:r>
              <a:rPr lang="en-US" baseline="30000" dirty="0"/>
              <a:t>T</a:t>
            </a:r>
            <a:r>
              <a:rPr lang="en-US" dirty="0"/>
              <a:t>X &gt; singular / non-invertible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Depending on the package you are using this can be solved or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Benefit of Regularization: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 this case, if we have </a:t>
            </a:r>
            <a:r>
              <a:rPr lang="el-GR" dirty="0">
                <a:solidFill>
                  <a:srgbClr val="FF0000"/>
                </a:solidFill>
              </a:rPr>
              <a:t>λ&gt;0</a:t>
            </a:r>
            <a:r>
              <a:rPr lang="en-US" dirty="0">
                <a:solidFill>
                  <a:srgbClr val="FF0000"/>
                </a:solidFill>
              </a:rPr>
              <a:t>, the matric will NOT be singular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9104312" y="1932409"/>
            <a:ext cx="457200" cy="2209800"/>
          </a:xfrm>
          <a:prstGeom prst="leftBrace">
            <a:avLst>
              <a:gd name="adj1" fmla="val 70910"/>
              <a:gd name="adj2" fmla="val 5000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652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598">
        <p:fade/>
      </p:transition>
    </mc:Choice>
    <mc:Fallback xmlns="">
      <p:transition spd="med" advTm="1135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2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ubtitle 2"/>
          <p:cNvSpPr txBox="1">
            <a:spLocks/>
          </p:cNvSpPr>
          <p:nvPr/>
        </p:nvSpPr>
        <p:spPr>
          <a:xfrm>
            <a:off x="1065212" y="457200"/>
            <a:ext cx="9677400" cy="5867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797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6461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264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8859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What we have covered so far: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FF0000"/>
                </a:solidFill>
              </a:rPr>
              <a:t>Part 4: Logistic Regression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rgbClr val="FF0000"/>
                </a:solidFill>
              </a:rPr>
              <a:t>Classification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rgbClr val="FF0000"/>
                </a:solidFill>
              </a:rPr>
              <a:t>Decision Boundary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rgbClr val="FF0000"/>
                </a:solidFill>
              </a:rPr>
              <a:t>Cost Function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rgbClr val="FF0000"/>
                </a:solidFill>
              </a:rPr>
              <a:t>Optimization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rgbClr val="FF0000"/>
                </a:solidFill>
              </a:rPr>
              <a:t>Overfitting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rgbClr val="FF0000"/>
                </a:solidFill>
              </a:rPr>
              <a:t>Regularization in Linear Regression</a:t>
            </a:r>
          </a:p>
          <a:p>
            <a:pPr lvl="1">
              <a:lnSpc>
                <a:spcPct val="100000"/>
              </a:lnSpc>
            </a:pPr>
            <a:r>
              <a:rPr lang="en-US" sz="2400" dirty="0">
                <a:solidFill>
                  <a:srgbClr val="FF0000"/>
                </a:solidFill>
              </a:rPr>
              <a:t>Regularization in Logistic Regression</a:t>
            </a:r>
          </a:p>
          <a:p>
            <a:r>
              <a:rPr lang="en-US" dirty="0">
                <a:solidFill>
                  <a:srgbClr val="FF0000"/>
                </a:solidFill>
              </a:rPr>
              <a:t>Other Optimization Algorithms (Conjugate GD; BFGS etc.)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242">
        <p:fade/>
      </p:transition>
    </mc:Choice>
    <mc:Fallback xmlns="">
      <p:transition spd="med" advTm="37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609600"/>
            <a:ext cx="10157354" cy="54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Regularization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How do we apply it?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7309" y="1371600"/>
            <a:ext cx="1053970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 </a:t>
            </a:r>
            <a:r>
              <a:rPr lang="en-US" sz="2800" b="1" dirty="0">
                <a:solidFill>
                  <a:srgbClr val="FF0000"/>
                </a:solidFill>
              </a:rPr>
              <a:t>logistic regression</a:t>
            </a:r>
            <a:endParaRPr lang="en-US" sz="2800" dirty="0"/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still use the </a:t>
            </a:r>
            <a:r>
              <a:rPr lang="en-US" sz="2800" b="1" dirty="0"/>
              <a:t>gradient descent</a:t>
            </a:r>
          </a:p>
          <a:p>
            <a:pPr marL="952393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We can use </a:t>
            </a:r>
            <a:r>
              <a:rPr lang="en-US" sz="2800" b="1" dirty="0"/>
              <a:t>advanced optimization algorithms</a:t>
            </a:r>
          </a:p>
          <a:p>
            <a:pPr marL="217138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Provide an alternative way to:</a:t>
            </a:r>
          </a:p>
          <a:p>
            <a:pPr marL="2780873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Compute </a:t>
            </a:r>
            <a:r>
              <a:rPr lang="en-US" sz="2800" b="1" dirty="0"/>
              <a:t>the cost function </a:t>
            </a:r>
            <a:r>
              <a:rPr lang="el-GR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J(</a:t>
            </a:r>
            <a:r>
              <a:rPr lang="el-GR" sz="2800" dirty="0"/>
              <a:t>Θ</a:t>
            </a:r>
            <a:r>
              <a:rPr lang="en-US" sz="2800" dirty="0"/>
              <a:t>)</a:t>
            </a:r>
          </a:p>
          <a:p>
            <a:pPr marL="2780873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Compute the </a:t>
            </a:r>
            <a:r>
              <a:rPr lang="en-US" sz="2800" b="1" dirty="0"/>
              <a:t>cost functions’, </a:t>
            </a:r>
            <a:r>
              <a:rPr lang="en-US" sz="2800" dirty="0"/>
              <a:t>i.e. the J(</a:t>
            </a:r>
            <a:r>
              <a:rPr lang="el-GR" sz="2800" dirty="0"/>
              <a:t>Θ</a:t>
            </a:r>
            <a:r>
              <a:rPr lang="en-US" sz="2800" dirty="0"/>
              <a:t>)</a:t>
            </a:r>
            <a:r>
              <a:rPr lang="el-GR" sz="2800" dirty="0"/>
              <a:t>’</a:t>
            </a:r>
            <a:r>
              <a:rPr lang="en-US" sz="2800" dirty="0"/>
              <a:t>s </a:t>
            </a:r>
            <a:r>
              <a:rPr lang="en-US" sz="2800" b="1" dirty="0"/>
              <a:t>derivatives</a:t>
            </a:r>
          </a:p>
          <a:p>
            <a:pPr marL="217138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4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773">
        <p:fade/>
      </p:transition>
    </mc:Choice>
    <mc:Fallback xmlns="">
      <p:transition spd="med" advTm="717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/>
          </p:cNvSpPr>
          <p:nvPr/>
        </p:nvSpPr>
        <p:spPr>
          <a:xfrm>
            <a:off x="912812" y="609600"/>
            <a:ext cx="10157354" cy="541665"/>
          </a:xfrm>
          <a:prstGeom prst="rect">
            <a:avLst/>
          </a:prstGeom>
        </p:spPr>
        <p:txBody>
          <a:bodyPr vert="horz" wrap="square" lIns="121899" tIns="60949" rIns="121899" bIns="60949" rtlCol="0" anchor="ctr" anchorCtr="0">
            <a:sp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Regularization</a:t>
            </a:r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--- How do we apply it?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7728" y="2929102"/>
            <a:ext cx="79525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ORIGINAL cost function for the Logistic Regression can be written as follows: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3974" y="3956566"/>
            <a:ext cx="5633803" cy="8382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776655" y="2120833"/>
            <a:ext cx="3147288" cy="2868898"/>
            <a:chOff x="8375286" y="2393367"/>
            <a:chExt cx="3147288" cy="286889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8456612" y="4800600"/>
              <a:ext cx="2819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8609012" y="2743200"/>
              <a:ext cx="0" cy="2209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Multiply 10"/>
            <p:cNvSpPr/>
            <p:nvPr/>
          </p:nvSpPr>
          <p:spPr>
            <a:xfrm>
              <a:off x="8913812" y="4419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9066212" y="4572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9218612" y="4267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9218612" y="4023568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8937412" y="40537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/>
            <p:cNvSpPr/>
            <p:nvPr/>
          </p:nvSpPr>
          <p:spPr>
            <a:xfrm>
              <a:off x="9398254" y="454879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/>
            <p:cNvSpPr/>
            <p:nvPr/>
          </p:nvSpPr>
          <p:spPr>
            <a:xfrm>
              <a:off x="9609698" y="4343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9828212" y="3733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10209212" y="3200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10056812" y="3886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9752012" y="3352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/>
            <p:cNvSpPr/>
            <p:nvPr/>
          </p:nvSpPr>
          <p:spPr>
            <a:xfrm>
              <a:off x="10361612" y="3429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/>
            <p:cNvSpPr/>
            <p:nvPr/>
          </p:nvSpPr>
          <p:spPr>
            <a:xfrm>
              <a:off x="10590212" y="3124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375286" y="2393367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B050"/>
                  </a:solidFill>
                </a:rPr>
                <a:t>X1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068603" y="4892933"/>
              <a:ext cx="4539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800" dirty="0">
                  <a:solidFill>
                    <a:srgbClr val="00B0F0"/>
                  </a:solidFill>
                </a:rPr>
                <a:t>X2</a:t>
              </a:r>
              <a:endParaRPr lang="en-US" sz="1400" dirty="0">
                <a:solidFill>
                  <a:srgbClr val="00B0F0"/>
                </a:solidFill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9427450" y="4473185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p:sp>
        <p:nvSpPr>
          <p:cNvPr id="27" name="Rectangle 26"/>
          <p:cNvSpPr/>
          <p:nvPr/>
        </p:nvSpPr>
        <p:spPr>
          <a:xfrm rot="16200000">
            <a:off x="7768165" y="3316334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14:cNvPr>
              <p14:cNvContentPartPr/>
              <p14:nvPr/>
            </p14:nvContentPartPr>
            <p14:xfrm>
              <a:off x="10153956" y="3103077"/>
              <a:ext cx="97380" cy="1071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41739" y="3081154"/>
                <a:ext cx="124330" cy="157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1C448BD-B9DE-4119-8904-67D988A73827}"/>
                  </a:ext>
                </a:extLst>
              </p14:cNvPr>
              <p14:cNvContentPartPr/>
              <p14:nvPr/>
            </p14:nvContentPartPr>
            <p14:xfrm>
              <a:off x="10557696" y="2961957"/>
              <a:ext cx="209340" cy="117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1C448BD-B9DE-4119-8904-67D988A738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46526" y="2930637"/>
                <a:ext cx="236724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787914D-70CC-4920-A166-4D80C4F41792}"/>
                  </a:ext>
                </a:extLst>
              </p14:cNvPr>
              <p14:cNvContentPartPr/>
              <p14:nvPr/>
            </p14:nvContentPartPr>
            <p14:xfrm>
              <a:off x="10995456" y="2874477"/>
              <a:ext cx="170460" cy="111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787914D-70CC-4920-A166-4D80C4F417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83203" y="2848640"/>
                <a:ext cx="198570" cy="16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14:cNvPr>
              <p14:cNvContentPartPr/>
              <p14:nvPr/>
            </p14:nvContentPartPr>
            <p14:xfrm>
              <a:off x="10796016" y="3185697"/>
              <a:ext cx="146160" cy="111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82336" y="3150417"/>
                <a:ext cx="177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14:cNvPr>
              <p14:cNvContentPartPr/>
              <p14:nvPr/>
            </p14:nvContentPartPr>
            <p14:xfrm>
              <a:off x="10261056" y="3482337"/>
              <a:ext cx="121860" cy="126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45553" y="3451737"/>
                <a:ext cx="151784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14:cNvPr>
              <p14:cNvContentPartPr/>
              <p14:nvPr/>
            </p14:nvContentPartPr>
            <p14:xfrm>
              <a:off x="10270776" y="3506817"/>
              <a:ext cx="87660" cy="487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56707" y="3470591"/>
                <a:ext cx="119766" cy="111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14:cNvPr>
              <p14:cNvContentPartPr/>
              <p14:nvPr/>
            </p14:nvContentPartPr>
            <p14:xfrm>
              <a:off x="10411716" y="3642897"/>
              <a:ext cx="189900" cy="102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7330" y="3606537"/>
                <a:ext cx="222269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35"/>
          <p:cNvSpPr/>
          <p:nvPr/>
        </p:nvSpPr>
        <p:spPr>
          <a:xfrm>
            <a:off x="10118659" y="2431401"/>
            <a:ext cx="973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CLASS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057109" y="2440084"/>
            <a:ext cx="973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CLASS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14:cNvPr>
              <p14:cNvContentPartPr/>
              <p14:nvPr/>
            </p14:nvContentPartPr>
            <p14:xfrm>
              <a:off x="10844795" y="3855300"/>
              <a:ext cx="146785" cy="181614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32533" y="3833319"/>
                <a:ext cx="173834" cy="231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14:cNvPr>
              <p14:cNvContentPartPr/>
              <p14:nvPr/>
            </p14:nvContentPartPr>
            <p14:xfrm>
              <a:off x="9630323" y="3777844"/>
              <a:ext cx="146160" cy="111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16643" y="3742564"/>
                <a:ext cx="177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14:cNvPr>
              <p14:cNvContentPartPr/>
              <p14:nvPr/>
            </p14:nvContentPartPr>
            <p14:xfrm>
              <a:off x="9628093" y="3992137"/>
              <a:ext cx="121860" cy="126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12590" y="3961537"/>
                <a:ext cx="151784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14:cNvPr>
              <p14:cNvContentPartPr/>
              <p14:nvPr/>
            </p14:nvContentPartPr>
            <p14:xfrm>
              <a:off x="9637813" y="4016617"/>
              <a:ext cx="87660" cy="487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23744" y="3980391"/>
                <a:ext cx="119766" cy="111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14:cNvPr>
              <p14:cNvContentPartPr/>
              <p14:nvPr/>
            </p14:nvContentPartPr>
            <p14:xfrm>
              <a:off x="9762123" y="4284657"/>
              <a:ext cx="189900" cy="102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47737" y="4248297"/>
                <a:ext cx="222269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Multiply 42"/>
          <p:cNvSpPr/>
          <p:nvPr/>
        </p:nvSpPr>
        <p:spPr>
          <a:xfrm>
            <a:off x="9474747" y="3154374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9865833" y="3474206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/>
          <p:cNvSpPr/>
          <p:nvPr/>
        </p:nvSpPr>
        <p:spPr>
          <a:xfrm>
            <a:off x="10874052" y="3857987"/>
            <a:ext cx="173360" cy="18061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9554585" y="2840499"/>
            <a:ext cx="1971086" cy="1685006"/>
          </a:xfrm>
          <a:custGeom>
            <a:avLst/>
            <a:gdLst>
              <a:gd name="connsiteX0" fmla="*/ 767286 w 1971086"/>
              <a:gd name="connsiteY0" fmla="*/ 857 h 1685006"/>
              <a:gd name="connsiteX1" fmla="*/ 488317 w 1971086"/>
              <a:gd name="connsiteY1" fmla="*/ 6023 h 1685006"/>
              <a:gd name="connsiteX2" fmla="*/ 457320 w 1971086"/>
              <a:gd name="connsiteY2" fmla="*/ 37020 h 1685006"/>
              <a:gd name="connsiteX3" fmla="*/ 441822 w 1971086"/>
              <a:gd name="connsiteY3" fmla="*/ 52518 h 1685006"/>
              <a:gd name="connsiteX4" fmla="*/ 431490 w 1971086"/>
              <a:gd name="connsiteY4" fmla="*/ 83515 h 1685006"/>
              <a:gd name="connsiteX5" fmla="*/ 426323 w 1971086"/>
              <a:gd name="connsiteY5" fmla="*/ 388315 h 1685006"/>
              <a:gd name="connsiteX6" fmla="*/ 452154 w 1971086"/>
              <a:gd name="connsiteY6" fmla="*/ 434809 h 1685006"/>
              <a:gd name="connsiteX7" fmla="*/ 467652 w 1971086"/>
              <a:gd name="connsiteY7" fmla="*/ 465806 h 1685006"/>
              <a:gd name="connsiteX8" fmla="*/ 483151 w 1971086"/>
              <a:gd name="connsiteY8" fmla="*/ 476138 h 1685006"/>
              <a:gd name="connsiteX9" fmla="*/ 498649 w 1971086"/>
              <a:gd name="connsiteY9" fmla="*/ 491637 h 1685006"/>
              <a:gd name="connsiteX10" fmla="*/ 514147 w 1971086"/>
              <a:gd name="connsiteY10" fmla="*/ 522633 h 1685006"/>
              <a:gd name="connsiteX11" fmla="*/ 524479 w 1971086"/>
              <a:gd name="connsiteY11" fmla="*/ 538132 h 1685006"/>
              <a:gd name="connsiteX12" fmla="*/ 539978 w 1971086"/>
              <a:gd name="connsiteY12" fmla="*/ 563962 h 1685006"/>
              <a:gd name="connsiteX13" fmla="*/ 555476 w 1971086"/>
              <a:gd name="connsiteY13" fmla="*/ 656952 h 1685006"/>
              <a:gd name="connsiteX14" fmla="*/ 529646 w 1971086"/>
              <a:gd name="connsiteY14" fmla="*/ 848098 h 1685006"/>
              <a:gd name="connsiteX15" fmla="*/ 498649 w 1971086"/>
              <a:gd name="connsiteY15" fmla="*/ 863596 h 1685006"/>
              <a:gd name="connsiteX16" fmla="*/ 395327 w 1971086"/>
              <a:gd name="connsiteY16" fmla="*/ 879094 h 1685006"/>
              <a:gd name="connsiteX17" fmla="*/ 193849 w 1971086"/>
              <a:gd name="connsiteY17" fmla="*/ 884260 h 1685006"/>
              <a:gd name="connsiteX18" fmla="*/ 162852 w 1971086"/>
              <a:gd name="connsiteY18" fmla="*/ 868762 h 1685006"/>
              <a:gd name="connsiteX19" fmla="*/ 100859 w 1971086"/>
              <a:gd name="connsiteY19" fmla="*/ 853264 h 1685006"/>
              <a:gd name="connsiteX20" fmla="*/ 28534 w 1971086"/>
              <a:gd name="connsiteY20" fmla="*/ 879094 h 1685006"/>
              <a:gd name="connsiteX21" fmla="*/ 13035 w 1971086"/>
              <a:gd name="connsiteY21" fmla="*/ 894593 h 1685006"/>
              <a:gd name="connsiteX22" fmla="*/ 7869 w 1971086"/>
              <a:gd name="connsiteY22" fmla="*/ 1292382 h 1685006"/>
              <a:gd name="connsiteX23" fmla="*/ 23368 w 1971086"/>
              <a:gd name="connsiteY23" fmla="*/ 1380206 h 1685006"/>
              <a:gd name="connsiteX24" fmla="*/ 54364 w 1971086"/>
              <a:gd name="connsiteY24" fmla="*/ 1468030 h 1685006"/>
              <a:gd name="connsiteX25" fmla="*/ 69862 w 1971086"/>
              <a:gd name="connsiteY25" fmla="*/ 1478362 h 1685006"/>
              <a:gd name="connsiteX26" fmla="*/ 95693 w 1971086"/>
              <a:gd name="connsiteY26" fmla="*/ 1524857 h 1685006"/>
              <a:gd name="connsiteX27" fmla="*/ 126690 w 1971086"/>
              <a:gd name="connsiteY27" fmla="*/ 1555854 h 1685006"/>
              <a:gd name="connsiteX28" fmla="*/ 173184 w 1971086"/>
              <a:gd name="connsiteY28" fmla="*/ 1612681 h 1685006"/>
              <a:gd name="connsiteX29" fmla="*/ 199015 w 1971086"/>
              <a:gd name="connsiteY29" fmla="*/ 1628179 h 1685006"/>
              <a:gd name="connsiteX30" fmla="*/ 214513 w 1971086"/>
              <a:gd name="connsiteY30" fmla="*/ 1643677 h 1685006"/>
              <a:gd name="connsiteX31" fmla="*/ 261008 w 1971086"/>
              <a:gd name="connsiteY31" fmla="*/ 1659176 h 1685006"/>
              <a:gd name="connsiteX32" fmla="*/ 317835 w 1971086"/>
              <a:gd name="connsiteY32" fmla="*/ 1685006 h 1685006"/>
              <a:gd name="connsiteX33" fmla="*/ 452154 w 1971086"/>
              <a:gd name="connsiteY33" fmla="*/ 1674674 h 1685006"/>
              <a:gd name="connsiteX34" fmla="*/ 467652 w 1971086"/>
              <a:gd name="connsiteY34" fmla="*/ 1664342 h 1685006"/>
              <a:gd name="connsiteX35" fmla="*/ 477984 w 1971086"/>
              <a:gd name="connsiteY35" fmla="*/ 1633345 h 1685006"/>
              <a:gd name="connsiteX36" fmla="*/ 472818 w 1971086"/>
              <a:gd name="connsiteY36" fmla="*/ 1530023 h 1685006"/>
              <a:gd name="connsiteX37" fmla="*/ 441822 w 1971086"/>
              <a:gd name="connsiteY37" fmla="*/ 1473196 h 1685006"/>
              <a:gd name="connsiteX38" fmla="*/ 410825 w 1971086"/>
              <a:gd name="connsiteY38" fmla="*/ 1369874 h 1685006"/>
              <a:gd name="connsiteX39" fmla="*/ 421157 w 1971086"/>
              <a:gd name="connsiteY39" fmla="*/ 1266552 h 1685006"/>
              <a:gd name="connsiteX40" fmla="*/ 452154 w 1971086"/>
              <a:gd name="connsiteY40" fmla="*/ 1235555 h 1685006"/>
              <a:gd name="connsiteX41" fmla="*/ 467652 w 1971086"/>
              <a:gd name="connsiteY41" fmla="*/ 1220057 h 1685006"/>
              <a:gd name="connsiteX42" fmla="*/ 477984 w 1971086"/>
              <a:gd name="connsiteY42" fmla="*/ 1204559 h 1685006"/>
              <a:gd name="connsiteX43" fmla="*/ 493483 w 1971086"/>
              <a:gd name="connsiteY43" fmla="*/ 1194226 h 1685006"/>
              <a:gd name="connsiteX44" fmla="*/ 669130 w 1971086"/>
              <a:gd name="connsiteY44" fmla="*/ 1199393 h 1685006"/>
              <a:gd name="connsiteX45" fmla="*/ 700127 w 1971086"/>
              <a:gd name="connsiteY45" fmla="*/ 1214891 h 1685006"/>
              <a:gd name="connsiteX46" fmla="*/ 746622 w 1971086"/>
              <a:gd name="connsiteY46" fmla="*/ 1230389 h 1685006"/>
              <a:gd name="connsiteX47" fmla="*/ 772452 w 1971086"/>
              <a:gd name="connsiteY47" fmla="*/ 1245887 h 1685006"/>
              <a:gd name="connsiteX48" fmla="*/ 834446 w 1971086"/>
              <a:gd name="connsiteY48" fmla="*/ 1261386 h 1685006"/>
              <a:gd name="connsiteX49" fmla="*/ 891273 w 1971086"/>
              <a:gd name="connsiteY49" fmla="*/ 1292382 h 1685006"/>
              <a:gd name="connsiteX50" fmla="*/ 937768 w 1971086"/>
              <a:gd name="connsiteY50" fmla="*/ 1302715 h 1685006"/>
              <a:gd name="connsiteX51" fmla="*/ 979096 w 1971086"/>
              <a:gd name="connsiteY51" fmla="*/ 1318213 h 1685006"/>
              <a:gd name="connsiteX52" fmla="*/ 1072086 w 1971086"/>
              <a:gd name="connsiteY52" fmla="*/ 1333711 h 1685006"/>
              <a:gd name="connsiteX53" fmla="*/ 1118581 w 1971086"/>
              <a:gd name="connsiteY53" fmla="*/ 1349209 h 1685006"/>
              <a:gd name="connsiteX54" fmla="*/ 1278730 w 1971086"/>
              <a:gd name="connsiteY54" fmla="*/ 1364708 h 1685006"/>
              <a:gd name="connsiteX55" fmla="*/ 1562866 w 1971086"/>
              <a:gd name="connsiteY55" fmla="*/ 1354376 h 1685006"/>
              <a:gd name="connsiteX56" fmla="*/ 1588696 w 1971086"/>
              <a:gd name="connsiteY56" fmla="*/ 1338877 h 1685006"/>
              <a:gd name="connsiteX57" fmla="*/ 1666188 w 1971086"/>
              <a:gd name="connsiteY57" fmla="*/ 1292382 h 1685006"/>
              <a:gd name="connsiteX58" fmla="*/ 1707517 w 1971086"/>
              <a:gd name="connsiteY58" fmla="*/ 1266552 h 1685006"/>
              <a:gd name="connsiteX59" fmla="*/ 1779842 w 1971086"/>
              <a:gd name="connsiteY59" fmla="*/ 1220057 h 1685006"/>
              <a:gd name="connsiteX60" fmla="*/ 1810839 w 1971086"/>
              <a:gd name="connsiteY60" fmla="*/ 1173562 h 1685006"/>
              <a:gd name="connsiteX61" fmla="*/ 1826337 w 1971086"/>
              <a:gd name="connsiteY61" fmla="*/ 1163230 h 1685006"/>
              <a:gd name="connsiteX62" fmla="*/ 1867666 w 1971086"/>
              <a:gd name="connsiteY62" fmla="*/ 1116735 h 1685006"/>
              <a:gd name="connsiteX63" fmla="*/ 1883164 w 1971086"/>
              <a:gd name="connsiteY63" fmla="*/ 1075406 h 1685006"/>
              <a:gd name="connsiteX64" fmla="*/ 1914161 w 1971086"/>
              <a:gd name="connsiteY64" fmla="*/ 982416 h 1685006"/>
              <a:gd name="connsiteX65" fmla="*/ 1929659 w 1971086"/>
              <a:gd name="connsiteY65" fmla="*/ 780938 h 1685006"/>
              <a:gd name="connsiteX66" fmla="*/ 1955490 w 1971086"/>
              <a:gd name="connsiteY66" fmla="*/ 677616 h 1685006"/>
              <a:gd name="connsiteX67" fmla="*/ 1970988 w 1971086"/>
              <a:gd name="connsiteY67" fmla="*/ 631121 h 1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971086" h="1685006">
                <a:moveTo>
                  <a:pt x="767286" y="857"/>
                </a:moveTo>
                <a:cubicBezTo>
                  <a:pt x="674296" y="2579"/>
                  <a:pt x="580696" y="-4755"/>
                  <a:pt x="488317" y="6023"/>
                </a:cubicBezTo>
                <a:cubicBezTo>
                  <a:pt x="473803" y="7716"/>
                  <a:pt x="467652" y="26688"/>
                  <a:pt x="457320" y="37020"/>
                </a:cubicBezTo>
                <a:lnTo>
                  <a:pt x="441822" y="52518"/>
                </a:lnTo>
                <a:cubicBezTo>
                  <a:pt x="438378" y="62850"/>
                  <a:pt x="433804" y="72872"/>
                  <a:pt x="431490" y="83515"/>
                </a:cubicBezTo>
                <a:cubicBezTo>
                  <a:pt x="404218" y="208966"/>
                  <a:pt x="412603" y="223677"/>
                  <a:pt x="426323" y="388315"/>
                </a:cubicBezTo>
                <a:cubicBezTo>
                  <a:pt x="428622" y="415897"/>
                  <a:pt x="435894" y="418549"/>
                  <a:pt x="452154" y="434809"/>
                </a:cubicBezTo>
                <a:cubicBezTo>
                  <a:pt x="457320" y="445141"/>
                  <a:pt x="460721" y="456565"/>
                  <a:pt x="467652" y="465806"/>
                </a:cubicBezTo>
                <a:cubicBezTo>
                  <a:pt x="471377" y="470773"/>
                  <a:pt x="478381" y="472163"/>
                  <a:pt x="483151" y="476138"/>
                </a:cubicBezTo>
                <a:cubicBezTo>
                  <a:pt x="488764" y="480815"/>
                  <a:pt x="494596" y="485558"/>
                  <a:pt x="498649" y="491637"/>
                </a:cubicBezTo>
                <a:cubicBezTo>
                  <a:pt x="505057" y="501249"/>
                  <a:pt x="508537" y="512535"/>
                  <a:pt x="514147" y="522633"/>
                </a:cubicBezTo>
                <a:cubicBezTo>
                  <a:pt x="517162" y="528061"/>
                  <a:pt x="521188" y="532867"/>
                  <a:pt x="524479" y="538132"/>
                </a:cubicBezTo>
                <a:cubicBezTo>
                  <a:pt x="529801" y="546647"/>
                  <a:pt x="534812" y="555352"/>
                  <a:pt x="539978" y="563962"/>
                </a:cubicBezTo>
                <a:cubicBezTo>
                  <a:pt x="545144" y="594959"/>
                  <a:pt x="554872" y="625534"/>
                  <a:pt x="555476" y="656952"/>
                </a:cubicBezTo>
                <a:cubicBezTo>
                  <a:pt x="555918" y="679957"/>
                  <a:pt x="585219" y="811049"/>
                  <a:pt x="529646" y="848098"/>
                </a:cubicBezTo>
                <a:cubicBezTo>
                  <a:pt x="520034" y="854506"/>
                  <a:pt x="509905" y="860999"/>
                  <a:pt x="498649" y="863596"/>
                </a:cubicBezTo>
                <a:cubicBezTo>
                  <a:pt x="464715" y="871427"/>
                  <a:pt x="429768" y="873928"/>
                  <a:pt x="395327" y="879094"/>
                </a:cubicBezTo>
                <a:cubicBezTo>
                  <a:pt x="310566" y="910880"/>
                  <a:pt x="344480" y="904616"/>
                  <a:pt x="193849" y="884260"/>
                </a:cubicBezTo>
                <a:cubicBezTo>
                  <a:pt x="182401" y="882713"/>
                  <a:pt x="173811" y="872415"/>
                  <a:pt x="162852" y="868762"/>
                </a:cubicBezTo>
                <a:cubicBezTo>
                  <a:pt x="142645" y="862026"/>
                  <a:pt x="121523" y="858430"/>
                  <a:pt x="100859" y="853264"/>
                </a:cubicBezTo>
                <a:cubicBezTo>
                  <a:pt x="69810" y="861026"/>
                  <a:pt x="54752" y="861615"/>
                  <a:pt x="28534" y="879094"/>
                </a:cubicBezTo>
                <a:cubicBezTo>
                  <a:pt x="22455" y="883147"/>
                  <a:pt x="18201" y="889427"/>
                  <a:pt x="13035" y="894593"/>
                </a:cubicBezTo>
                <a:cubicBezTo>
                  <a:pt x="-1061" y="1070800"/>
                  <a:pt x="-5132" y="1068123"/>
                  <a:pt x="7869" y="1292382"/>
                </a:cubicBezTo>
                <a:cubicBezTo>
                  <a:pt x="9589" y="1322059"/>
                  <a:pt x="17139" y="1351139"/>
                  <a:pt x="23368" y="1380206"/>
                </a:cubicBezTo>
                <a:cubicBezTo>
                  <a:pt x="28091" y="1402247"/>
                  <a:pt x="38213" y="1446495"/>
                  <a:pt x="54364" y="1468030"/>
                </a:cubicBezTo>
                <a:cubicBezTo>
                  <a:pt x="58089" y="1472997"/>
                  <a:pt x="64696" y="1474918"/>
                  <a:pt x="69862" y="1478362"/>
                </a:cubicBezTo>
                <a:cubicBezTo>
                  <a:pt x="74788" y="1488214"/>
                  <a:pt x="86128" y="1514096"/>
                  <a:pt x="95693" y="1524857"/>
                </a:cubicBezTo>
                <a:cubicBezTo>
                  <a:pt x="105401" y="1535778"/>
                  <a:pt x="119172" y="1543324"/>
                  <a:pt x="126690" y="1555854"/>
                </a:cubicBezTo>
                <a:cubicBezTo>
                  <a:pt x="139888" y="1577850"/>
                  <a:pt x="149376" y="1598397"/>
                  <a:pt x="173184" y="1612681"/>
                </a:cubicBezTo>
                <a:cubicBezTo>
                  <a:pt x="181794" y="1617847"/>
                  <a:pt x="190982" y="1622154"/>
                  <a:pt x="199015" y="1628179"/>
                </a:cubicBezTo>
                <a:cubicBezTo>
                  <a:pt x="204860" y="1632562"/>
                  <a:pt x="207978" y="1640410"/>
                  <a:pt x="214513" y="1643677"/>
                </a:cubicBezTo>
                <a:cubicBezTo>
                  <a:pt x="229125" y="1650983"/>
                  <a:pt x="245623" y="1653681"/>
                  <a:pt x="261008" y="1659176"/>
                </a:cubicBezTo>
                <a:cubicBezTo>
                  <a:pt x="286602" y="1668317"/>
                  <a:pt x="292199" y="1672188"/>
                  <a:pt x="317835" y="1685006"/>
                </a:cubicBezTo>
                <a:cubicBezTo>
                  <a:pt x="362608" y="1681562"/>
                  <a:pt x="407670" y="1680810"/>
                  <a:pt x="452154" y="1674674"/>
                </a:cubicBezTo>
                <a:cubicBezTo>
                  <a:pt x="458305" y="1673826"/>
                  <a:pt x="464361" y="1669607"/>
                  <a:pt x="467652" y="1664342"/>
                </a:cubicBezTo>
                <a:cubicBezTo>
                  <a:pt x="473424" y="1655106"/>
                  <a:pt x="474540" y="1643677"/>
                  <a:pt x="477984" y="1633345"/>
                </a:cubicBezTo>
                <a:cubicBezTo>
                  <a:pt x="476262" y="1598904"/>
                  <a:pt x="478061" y="1564106"/>
                  <a:pt x="472818" y="1530023"/>
                </a:cubicBezTo>
                <a:cubicBezTo>
                  <a:pt x="470470" y="1514761"/>
                  <a:pt x="447930" y="1487448"/>
                  <a:pt x="441822" y="1473196"/>
                </a:cubicBezTo>
                <a:cubicBezTo>
                  <a:pt x="430966" y="1447865"/>
                  <a:pt x="417579" y="1394640"/>
                  <a:pt x="410825" y="1369874"/>
                </a:cubicBezTo>
                <a:cubicBezTo>
                  <a:pt x="414269" y="1335433"/>
                  <a:pt x="410978" y="1299634"/>
                  <a:pt x="421157" y="1266552"/>
                </a:cubicBezTo>
                <a:cubicBezTo>
                  <a:pt x="425454" y="1252586"/>
                  <a:pt x="441822" y="1245887"/>
                  <a:pt x="452154" y="1235555"/>
                </a:cubicBezTo>
                <a:cubicBezTo>
                  <a:pt x="457320" y="1230389"/>
                  <a:pt x="463599" y="1226136"/>
                  <a:pt x="467652" y="1220057"/>
                </a:cubicBezTo>
                <a:cubicBezTo>
                  <a:pt x="471096" y="1214891"/>
                  <a:pt x="473594" y="1208949"/>
                  <a:pt x="477984" y="1204559"/>
                </a:cubicBezTo>
                <a:cubicBezTo>
                  <a:pt x="482375" y="1200168"/>
                  <a:pt x="488317" y="1197670"/>
                  <a:pt x="493483" y="1194226"/>
                </a:cubicBezTo>
                <a:cubicBezTo>
                  <a:pt x="552032" y="1195948"/>
                  <a:pt x="610846" y="1193564"/>
                  <a:pt x="669130" y="1199393"/>
                </a:cubicBezTo>
                <a:cubicBezTo>
                  <a:pt x="680624" y="1200542"/>
                  <a:pt x="689401" y="1210601"/>
                  <a:pt x="700127" y="1214891"/>
                </a:cubicBezTo>
                <a:cubicBezTo>
                  <a:pt x="715295" y="1220958"/>
                  <a:pt x="731606" y="1223954"/>
                  <a:pt x="746622" y="1230389"/>
                </a:cubicBezTo>
                <a:cubicBezTo>
                  <a:pt x="755851" y="1234344"/>
                  <a:pt x="762984" y="1242545"/>
                  <a:pt x="772452" y="1245887"/>
                </a:cubicBezTo>
                <a:cubicBezTo>
                  <a:pt x="792538" y="1252976"/>
                  <a:pt x="813781" y="1256220"/>
                  <a:pt x="834446" y="1261386"/>
                </a:cubicBezTo>
                <a:cubicBezTo>
                  <a:pt x="848466" y="1269798"/>
                  <a:pt x="876279" y="1287384"/>
                  <a:pt x="891273" y="1292382"/>
                </a:cubicBezTo>
                <a:cubicBezTo>
                  <a:pt x="906335" y="1297403"/>
                  <a:pt x="922537" y="1298235"/>
                  <a:pt x="937768" y="1302715"/>
                </a:cubicBezTo>
                <a:cubicBezTo>
                  <a:pt x="951883" y="1306867"/>
                  <a:pt x="964760" y="1314905"/>
                  <a:pt x="979096" y="1318213"/>
                </a:cubicBezTo>
                <a:cubicBezTo>
                  <a:pt x="1009715" y="1325279"/>
                  <a:pt x="1041410" y="1326894"/>
                  <a:pt x="1072086" y="1333711"/>
                </a:cubicBezTo>
                <a:cubicBezTo>
                  <a:pt x="1088034" y="1337255"/>
                  <a:pt x="1102425" y="1346786"/>
                  <a:pt x="1118581" y="1349209"/>
                </a:cubicBezTo>
                <a:cubicBezTo>
                  <a:pt x="1171620" y="1357165"/>
                  <a:pt x="1225347" y="1359542"/>
                  <a:pt x="1278730" y="1364708"/>
                </a:cubicBezTo>
                <a:cubicBezTo>
                  <a:pt x="1373442" y="1361264"/>
                  <a:pt x="1468419" y="1362247"/>
                  <a:pt x="1562866" y="1354376"/>
                </a:cubicBezTo>
                <a:cubicBezTo>
                  <a:pt x="1572872" y="1353542"/>
                  <a:pt x="1580250" y="1344307"/>
                  <a:pt x="1588696" y="1338877"/>
                </a:cubicBezTo>
                <a:cubicBezTo>
                  <a:pt x="1654147" y="1296801"/>
                  <a:pt x="1612736" y="1319109"/>
                  <a:pt x="1666188" y="1292382"/>
                </a:cubicBezTo>
                <a:cubicBezTo>
                  <a:pt x="1690973" y="1255204"/>
                  <a:pt x="1655874" y="1300981"/>
                  <a:pt x="1707517" y="1266552"/>
                </a:cubicBezTo>
                <a:cubicBezTo>
                  <a:pt x="1796232" y="1207408"/>
                  <a:pt x="1677188" y="1258551"/>
                  <a:pt x="1779842" y="1220057"/>
                </a:cubicBezTo>
                <a:cubicBezTo>
                  <a:pt x="1827244" y="1172655"/>
                  <a:pt x="1754542" y="1248624"/>
                  <a:pt x="1810839" y="1173562"/>
                </a:cubicBezTo>
                <a:cubicBezTo>
                  <a:pt x="1814564" y="1168595"/>
                  <a:pt x="1821697" y="1167355"/>
                  <a:pt x="1826337" y="1163230"/>
                </a:cubicBezTo>
                <a:cubicBezTo>
                  <a:pt x="1835558" y="1155033"/>
                  <a:pt x="1860347" y="1132838"/>
                  <a:pt x="1867666" y="1116735"/>
                </a:cubicBezTo>
                <a:cubicBezTo>
                  <a:pt x="1873754" y="1103341"/>
                  <a:pt x="1879450" y="1089643"/>
                  <a:pt x="1883164" y="1075406"/>
                </a:cubicBezTo>
                <a:cubicBezTo>
                  <a:pt x="1907066" y="983779"/>
                  <a:pt x="1878102" y="1018475"/>
                  <a:pt x="1914161" y="982416"/>
                </a:cubicBezTo>
                <a:cubicBezTo>
                  <a:pt x="1919327" y="915257"/>
                  <a:pt x="1920609" y="847685"/>
                  <a:pt x="1929659" y="780938"/>
                </a:cubicBezTo>
                <a:cubicBezTo>
                  <a:pt x="1934429" y="745759"/>
                  <a:pt x="1939614" y="709369"/>
                  <a:pt x="1955490" y="677616"/>
                </a:cubicBezTo>
                <a:cubicBezTo>
                  <a:pt x="1973298" y="641999"/>
                  <a:pt x="1970988" y="658172"/>
                  <a:pt x="1970988" y="63112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37241" y="1820128"/>
            <a:ext cx="7144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h(x) = g(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o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1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-25000" dirty="0">
                <a:solidFill>
                  <a:schemeClr val="tx2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2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-25000" dirty="0">
                <a:solidFill>
                  <a:schemeClr val="tx2"/>
                </a:solidFill>
              </a:rPr>
              <a:t>1</a:t>
            </a:r>
            <a:r>
              <a:rPr lang="en-US" b="1" baseline="30000" dirty="0">
                <a:solidFill>
                  <a:schemeClr val="tx2"/>
                </a:solidFill>
              </a:rPr>
              <a:t>2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+ 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3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-25000" dirty="0">
                <a:solidFill>
                  <a:schemeClr val="tx2"/>
                </a:solidFill>
              </a:rPr>
              <a:t>1</a:t>
            </a:r>
            <a:r>
              <a:rPr lang="en-US" b="1" baseline="30000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-25000" dirty="0">
                <a:solidFill>
                  <a:schemeClr val="tx2"/>
                </a:solidFill>
              </a:rPr>
              <a:t>2</a:t>
            </a:r>
            <a:r>
              <a:rPr lang="en-US" b="1" baseline="30000" dirty="0">
                <a:solidFill>
                  <a:schemeClr val="tx2"/>
                </a:solidFill>
              </a:rPr>
              <a:t>3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+ </a:t>
            </a:r>
          </a:p>
          <a:p>
            <a:r>
              <a:rPr lang="en-US" dirty="0">
                <a:solidFill>
                  <a:schemeClr val="tx2"/>
                </a:solidFill>
              </a:rPr>
              <a:t>	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4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-25000" dirty="0">
                <a:solidFill>
                  <a:schemeClr val="tx2"/>
                </a:solidFill>
              </a:rPr>
              <a:t>1</a:t>
            </a:r>
            <a:r>
              <a:rPr lang="en-US" b="1" baseline="30000" dirty="0">
                <a:solidFill>
                  <a:schemeClr val="tx2"/>
                </a:solidFill>
              </a:rPr>
              <a:t>2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-25000" dirty="0">
                <a:solidFill>
                  <a:schemeClr val="tx2"/>
                </a:solidFill>
              </a:rPr>
              <a:t>2</a:t>
            </a:r>
            <a:r>
              <a:rPr lang="en-US" b="1" baseline="30000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 +</a:t>
            </a:r>
            <a:r>
              <a:rPr lang="el-GR" dirty="0">
                <a:solidFill>
                  <a:schemeClr val="tx2"/>
                </a:solidFill>
              </a:rPr>
              <a:t>Θ</a:t>
            </a:r>
            <a:r>
              <a:rPr lang="en-US" sz="1600" dirty="0">
                <a:solidFill>
                  <a:schemeClr val="tx2"/>
                </a:solidFill>
              </a:rPr>
              <a:t>5</a:t>
            </a:r>
            <a:r>
              <a:rPr lang="el-GR" dirty="0">
                <a:solidFill>
                  <a:schemeClr val="tx2"/>
                </a:solidFill>
              </a:rPr>
              <a:t>·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-25000" dirty="0">
                <a:solidFill>
                  <a:schemeClr val="tx2"/>
                </a:solidFill>
              </a:rPr>
              <a:t>1</a:t>
            </a:r>
            <a:r>
              <a:rPr lang="en-US" b="1" baseline="30000" dirty="0">
                <a:solidFill>
                  <a:schemeClr val="tx2"/>
                </a:solidFill>
              </a:rPr>
              <a:t>2</a:t>
            </a:r>
            <a:r>
              <a:rPr lang="en-US" b="1" dirty="0">
                <a:solidFill>
                  <a:schemeClr val="tx2"/>
                </a:solidFill>
              </a:rPr>
              <a:t>x</a:t>
            </a:r>
            <a:r>
              <a:rPr lang="en-US" b="1" baseline="-25000" dirty="0">
                <a:solidFill>
                  <a:schemeClr val="tx2"/>
                </a:solidFill>
              </a:rPr>
              <a:t>2</a:t>
            </a:r>
            <a:r>
              <a:rPr lang="en-US" b="1" baseline="30000" dirty="0">
                <a:solidFill>
                  <a:schemeClr val="tx2"/>
                </a:solidFill>
              </a:rPr>
              <a:t> +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………… )</a:t>
            </a:r>
            <a:r>
              <a:rPr lang="en-US" b="1" dirty="0">
                <a:solidFill>
                  <a:schemeClr val="tx2"/>
                </a:solidFill>
              </a:rPr>
              <a:t>   </a:t>
            </a:r>
            <a:r>
              <a:rPr lang="en-US" dirty="0">
                <a:solidFill>
                  <a:schemeClr val="tx2"/>
                </a:solidFill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9" name="Curved Right Arrow 48"/>
          <p:cNvSpPr/>
          <p:nvPr/>
        </p:nvSpPr>
        <p:spPr>
          <a:xfrm>
            <a:off x="831132" y="5017196"/>
            <a:ext cx="1295400" cy="1676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Right Arrow 49"/>
          <p:cNvSpPr/>
          <p:nvPr/>
        </p:nvSpPr>
        <p:spPr>
          <a:xfrm flipH="1">
            <a:off x="8167192" y="5001697"/>
            <a:ext cx="1247789" cy="16764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681282" y="5392293"/>
            <a:ext cx="65966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Overfitting&gt; need regularization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213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542">
        <p:fade/>
      </p:transition>
    </mc:Choice>
    <mc:Fallback xmlns="">
      <p:transition spd="med" advTm="1025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6612" y="578313"/>
            <a:ext cx="1104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Regularized 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811" y="1765320"/>
            <a:ext cx="6855515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3409" y="1245934"/>
            <a:ext cx="544830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Original Logistic Regression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33" y="2572485"/>
            <a:ext cx="684649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Logistic Regression with Regularization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09" y="3161174"/>
            <a:ext cx="8818603" cy="56669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075612" y="3034150"/>
            <a:ext cx="1905000" cy="7862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3884612" y="3854894"/>
            <a:ext cx="3147288" cy="2868898"/>
            <a:chOff x="8375286" y="2393367"/>
            <a:chExt cx="3147288" cy="2868898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8456612" y="4800600"/>
              <a:ext cx="2819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8609012" y="2743200"/>
              <a:ext cx="0" cy="2209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Multiply 52"/>
            <p:cNvSpPr/>
            <p:nvPr/>
          </p:nvSpPr>
          <p:spPr>
            <a:xfrm>
              <a:off x="8913812" y="4419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Multiply 53"/>
            <p:cNvSpPr/>
            <p:nvPr/>
          </p:nvSpPr>
          <p:spPr>
            <a:xfrm>
              <a:off x="9066212" y="4572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/>
            <p:cNvSpPr/>
            <p:nvPr/>
          </p:nvSpPr>
          <p:spPr>
            <a:xfrm>
              <a:off x="9218612" y="4267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/>
            <p:cNvSpPr/>
            <p:nvPr/>
          </p:nvSpPr>
          <p:spPr>
            <a:xfrm>
              <a:off x="9218612" y="4023568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ultiply 56"/>
            <p:cNvSpPr/>
            <p:nvPr/>
          </p:nvSpPr>
          <p:spPr>
            <a:xfrm>
              <a:off x="8937412" y="40537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Multiply 57"/>
            <p:cNvSpPr/>
            <p:nvPr/>
          </p:nvSpPr>
          <p:spPr>
            <a:xfrm>
              <a:off x="9398254" y="454879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Multiply 58"/>
            <p:cNvSpPr/>
            <p:nvPr/>
          </p:nvSpPr>
          <p:spPr>
            <a:xfrm>
              <a:off x="9609698" y="4343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ultiply 59"/>
            <p:cNvSpPr/>
            <p:nvPr/>
          </p:nvSpPr>
          <p:spPr>
            <a:xfrm>
              <a:off x="9828212" y="3733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ultiply 60"/>
            <p:cNvSpPr/>
            <p:nvPr/>
          </p:nvSpPr>
          <p:spPr>
            <a:xfrm>
              <a:off x="10209212" y="3200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Multiply 61"/>
            <p:cNvSpPr/>
            <p:nvPr/>
          </p:nvSpPr>
          <p:spPr>
            <a:xfrm>
              <a:off x="10056812" y="3886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Multiply 62"/>
            <p:cNvSpPr/>
            <p:nvPr/>
          </p:nvSpPr>
          <p:spPr>
            <a:xfrm>
              <a:off x="9752012" y="3352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Multiply 63"/>
            <p:cNvSpPr/>
            <p:nvPr/>
          </p:nvSpPr>
          <p:spPr>
            <a:xfrm>
              <a:off x="10361612" y="3429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Multiply 64"/>
            <p:cNvSpPr/>
            <p:nvPr/>
          </p:nvSpPr>
          <p:spPr>
            <a:xfrm>
              <a:off x="10590212" y="3124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375286" y="2393367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B050"/>
                  </a:solidFill>
                </a:rPr>
                <a:t>X1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068603" y="4892933"/>
              <a:ext cx="4539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800" dirty="0">
                  <a:solidFill>
                    <a:srgbClr val="00B0F0"/>
                  </a:solidFill>
                </a:rPr>
                <a:t>X2</a:t>
              </a:r>
              <a:endParaRPr lang="en-US" sz="1400" dirty="0">
                <a:solidFill>
                  <a:srgbClr val="00B0F0"/>
                </a:solidFill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4535407" y="6207246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p:sp>
        <p:nvSpPr>
          <p:cNvPr id="69" name="Rectangle 68"/>
          <p:cNvSpPr/>
          <p:nvPr/>
        </p:nvSpPr>
        <p:spPr>
          <a:xfrm rot="16200000">
            <a:off x="2876122" y="5050395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14:cNvPr>
              <p14:cNvContentPartPr/>
              <p14:nvPr/>
            </p14:nvContentPartPr>
            <p14:xfrm>
              <a:off x="5261913" y="4837138"/>
              <a:ext cx="97380" cy="1071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9696" y="4815215"/>
                <a:ext cx="124330" cy="157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1C448BD-B9DE-4119-8904-67D988A73827}"/>
                  </a:ext>
                </a:extLst>
              </p14:cNvPr>
              <p14:cNvContentPartPr/>
              <p14:nvPr/>
            </p14:nvContentPartPr>
            <p14:xfrm>
              <a:off x="5665653" y="4696018"/>
              <a:ext cx="209340" cy="117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1C448BD-B9DE-4119-8904-67D988A738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54483" y="4664698"/>
                <a:ext cx="236724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787914D-70CC-4920-A166-4D80C4F41792}"/>
                  </a:ext>
                </a:extLst>
              </p14:cNvPr>
              <p14:cNvContentPartPr/>
              <p14:nvPr/>
            </p14:nvContentPartPr>
            <p14:xfrm>
              <a:off x="6103413" y="4608538"/>
              <a:ext cx="170460" cy="111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787914D-70CC-4920-A166-4D80C4F417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1160" y="4582701"/>
                <a:ext cx="198570" cy="16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14:cNvPr>
              <p14:cNvContentPartPr/>
              <p14:nvPr/>
            </p14:nvContentPartPr>
            <p14:xfrm>
              <a:off x="5903973" y="4919758"/>
              <a:ext cx="146160" cy="1119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0293" y="4884478"/>
                <a:ext cx="177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14:cNvPr>
              <p14:cNvContentPartPr/>
              <p14:nvPr/>
            </p14:nvContentPartPr>
            <p14:xfrm>
              <a:off x="5369013" y="5216398"/>
              <a:ext cx="121860" cy="126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53510" y="5185798"/>
                <a:ext cx="151784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14:cNvPr>
              <p14:cNvContentPartPr/>
              <p14:nvPr/>
            </p14:nvContentPartPr>
            <p14:xfrm>
              <a:off x="5378733" y="5240878"/>
              <a:ext cx="87660" cy="487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64664" y="5204383"/>
                <a:ext cx="119766" cy="111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14:cNvPr>
              <p14:cNvContentPartPr/>
              <p14:nvPr/>
            </p14:nvContentPartPr>
            <p14:xfrm>
              <a:off x="5519673" y="5376958"/>
              <a:ext cx="189900" cy="102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5287" y="5340598"/>
                <a:ext cx="222269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77" name="Rectangle 76"/>
          <p:cNvSpPr/>
          <p:nvPr/>
        </p:nvSpPr>
        <p:spPr>
          <a:xfrm>
            <a:off x="5226616" y="4165462"/>
            <a:ext cx="973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CLASS 1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165066" y="4174145"/>
            <a:ext cx="973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CLASS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14:cNvPr>
              <p14:cNvContentPartPr/>
              <p14:nvPr/>
            </p14:nvContentPartPr>
            <p14:xfrm>
              <a:off x="5952752" y="5589361"/>
              <a:ext cx="146785" cy="181614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40520" y="5567380"/>
                <a:ext cx="173768" cy="231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14:cNvPr>
              <p14:cNvContentPartPr/>
              <p14:nvPr/>
            </p14:nvContentPartPr>
            <p14:xfrm>
              <a:off x="4738280" y="5511905"/>
              <a:ext cx="146160" cy="111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24600" y="5476625"/>
                <a:ext cx="177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14:cNvPr>
              <p14:cNvContentPartPr/>
              <p14:nvPr/>
            </p14:nvContentPartPr>
            <p14:xfrm>
              <a:off x="4736050" y="5726198"/>
              <a:ext cx="121860" cy="126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20547" y="5695598"/>
                <a:ext cx="151784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14:cNvPr>
              <p14:cNvContentPartPr/>
              <p14:nvPr/>
            </p14:nvContentPartPr>
            <p14:xfrm>
              <a:off x="4745770" y="5750678"/>
              <a:ext cx="87660" cy="487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31701" y="5714452"/>
                <a:ext cx="119766" cy="111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14:cNvPr>
              <p14:cNvContentPartPr/>
              <p14:nvPr/>
            </p14:nvContentPartPr>
            <p14:xfrm>
              <a:off x="4870080" y="6018718"/>
              <a:ext cx="189900" cy="102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55694" y="5982358"/>
                <a:ext cx="222269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Multiply 83"/>
          <p:cNvSpPr/>
          <p:nvPr/>
        </p:nvSpPr>
        <p:spPr>
          <a:xfrm>
            <a:off x="4582704" y="4888435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Multiply 84"/>
          <p:cNvSpPr/>
          <p:nvPr/>
        </p:nvSpPr>
        <p:spPr>
          <a:xfrm>
            <a:off x="4973790" y="5208267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Multiply 85"/>
          <p:cNvSpPr/>
          <p:nvPr/>
        </p:nvSpPr>
        <p:spPr>
          <a:xfrm>
            <a:off x="5982009" y="5592048"/>
            <a:ext cx="173360" cy="18061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4662542" y="4574560"/>
            <a:ext cx="1971086" cy="1685006"/>
          </a:xfrm>
          <a:custGeom>
            <a:avLst/>
            <a:gdLst>
              <a:gd name="connsiteX0" fmla="*/ 767286 w 1971086"/>
              <a:gd name="connsiteY0" fmla="*/ 857 h 1685006"/>
              <a:gd name="connsiteX1" fmla="*/ 488317 w 1971086"/>
              <a:gd name="connsiteY1" fmla="*/ 6023 h 1685006"/>
              <a:gd name="connsiteX2" fmla="*/ 457320 w 1971086"/>
              <a:gd name="connsiteY2" fmla="*/ 37020 h 1685006"/>
              <a:gd name="connsiteX3" fmla="*/ 441822 w 1971086"/>
              <a:gd name="connsiteY3" fmla="*/ 52518 h 1685006"/>
              <a:gd name="connsiteX4" fmla="*/ 431490 w 1971086"/>
              <a:gd name="connsiteY4" fmla="*/ 83515 h 1685006"/>
              <a:gd name="connsiteX5" fmla="*/ 426323 w 1971086"/>
              <a:gd name="connsiteY5" fmla="*/ 388315 h 1685006"/>
              <a:gd name="connsiteX6" fmla="*/ 452154 w 1971086"/>
              <a:gd name="connsiteY6" fmla="*/ 434809 h 1685006"/>
              <a:gd name="connsiteX7" fmla="*/ 467652 w 1971086"/>
              <a:gd name="connsiteY7" fmla="*/ 465806 h 1685006"/>
              <a:gd name="connsiteX8" fmla="*/ 483151 w 1971086"/>
              <a:gd name="connsiteY8" fmla="*/ 476138 h 1685006"/>
              <a:gd name="connsiteX9" fmla="*/ 498649 w 1971086"/>
              <a:gd name="connsiteY9" fmla="*/ 491637 h 1685006"/>
              <a:gd name="connsiteX10" fmla="*/ 514147 w 1971086"/>
              <a:gd name="connsiteY10" fmla="*/ 522633 h 1685006"/>
              <a:gd name="connsiteX11" fmla="*/ 524479 w 1971086"/>
              <a:gd name="connsiteY11" fmla="*/ 538132 h 1685006"/>
              <a:gd name="connsiteX12" fmla="*/ 539978 w 1971086"/>
              <a:gd name="connsiteY12" fmla="*/ 563962 h 1685006"/>
              <a:gd name="connsiteX13" fmla="*/ 555476 w 1971086"/>
              <a:gd name="connsiteY13" fmla="*/ 656952 h 1685006"/>
              <a:gd name="connsiteX14" fmla="*/ 529646 w 1971086"/>
              <a:gd name="connsiteY14" fmla="*/ 848098 h 1685006"/>
              <a:gd name="connsiteX15" fmla="*/ 498649 w 1971086"/>
              <a:gd name="connsiteY15" fmla="*/ 863596 h 1685006"/>
              <a:gd name="connsiteX16" fmla="*/ 395327 w 1971086"/>
              <a:gd name="connsiteY16" fmla="*/ 879094 h 1685006"/>
              <a:gd name="connsiteX17" fmla="*/ 193849 w 1971086"/>
              <a:gd name="connsiteY17" fmla="*/ 884260 h 1685006"/>
              <a:gd name="connsiteX18" fmla="*/ 162852 w 1971086"/>
              <a:gd name="connsiteY18" fmla="*/ 868762 h 1685006"/>
              <a:gd name="connsiteX19" fmla="*/ 100859 w 1971086"/>
              <a:gd name="connsiteY19" fmla="*/ 853264 h 1685006"/>
              <a:gd name="connsiteX20" fmla="*/ 28534 w 1971086"/>
              <a:gd name="connsiteY20" fmla="*/ 879094 h 1685006"/>
              <a:gd name="connsiteX21" fmla="*/ 13035 w 1971086"/>
              <a:gd name="connsiteY21" fmla="*/ 894593 h 1685006"/>
              <a:gd name="connsiteX22" fmla="*/ 7869 w 1971086"/>
              <a:gd name="connsiteY22" fmla="*/ 1292382 h 1685006"/>
              <a:gd name="connsiteX23" fmla="*/ 23368 w 1971086"/>
              <a:gd name="connsiteY23" fmla="*/ 1380206 h 1685006"/>
              <a:gd name="connsiteX24" fmla="*/ 54364 w 1971086"/>
              <a:gd name="connsiteY24" fmla="*/ 1468030 h 1685006"/>
              <a:gd name="connsiteX25" fmla="*/ 69862 w 1971086"/>
              <a:gd name="connsiteY25" fmla="*/ 1478362 h 1685006"/>
              <a:gd name="connsiteX26" fmla="*/ 95693 w 1971086"/>
              <a:gd name="connsiteY26" fmla="*/ 1524857 h 1685006"/>
              <a:gd name="connsiteX27" fmla="*/ 126690 w 1971086"/>
              <a:gd name="connsiteY27" fmla="*/ 1555854 h 1685006"/>
              <a:gd name="connsiteX28" fmla="*/ 173184 w 1971086"/>
              <a:gd name="connsiteY28" fmla="*/ 1612681 h 1685006"/>
              <a:gd name="connsiteX29" fmla="*/ 199015 w 1971086"/>
              <a:gd name="connsiteY29" fmla="*/ 1628179 h 1685006"/>
              <a:gd name="connsiteX30" fmla="*/ 214513 w 1971086"/>
              <a:gd name="connsiteY30" fmla="*/ 1643677 h 1685006"/>
              <a:gd name="connsiteX31" fmla="*/ 261008 w 1971086"/>
              <a:gd name="connsiteY31" fmla="*/ 1659176 h 1685006"/>
              <a:gd name="connsiteX32" fmla="*/ 317835 w 1971086"/>
              <a:gd name="connsiteY32" fmla="*/ 1685006 h 1685006"/>
              <a:gd name="connsiteX33" fmla="*/ 452154 w 1971086"/>
              <a:gd name="connsiteY33" fmla="*/ 1674674 h 1685006"/>
              <a:gd name="connsiteX34" fmla="*/ 467652 w 1971086"/>
              <a:gd name="connsiteY34" fmla="*/ 1664342 h 1685006"/>
              <a:gd name="connsiteX35" fmla="*/ 477984 w 1971086"/>
              <a:gd name="connsiteY35" fmla="*/ 1633345 h 1685006"/>
              <a:gd name="connsiteX36" fmla="*/ 472818 w 1971086"/>
              <a:gd name="connsiteY36" fmla="*/ 1530023 h 1685006"/>
              <a:gd name="connsiteX37" fmla="*/ 441822 w 1971086"/>
              <a:gd name="connsiteY37" fmla="*/ 1473196 h 1685006"/>
              <a:gd name="connsiteX38" fmla="*/ 410825 w 1971086"/>
              <a:gd name="connsiteY38" fmla="*/ 1369874 h 1685006"/>
              <a:gd name="connsiteX39" fmla="*/ 421157 w 1971086"/>
              <a:gd name="connsiteY39" fmla="*/ 1266552 h 1685006"/>
              <a:gd name="connsiteX40" fmla="*/ 452154 w 1971086"/>
              <a:gd name="connsiteY40" fmla="*/ 1235555 h 1685006"/>
              <a:gd name="connsiteX41" fmla="*/ 467652 w 1971086"/>
              <a:gd name="connsiteY41" fmla="*/ 1220057 h 1685006"/>
              <a:gd name="connsiteX42" fmla="*/ 477984 w 1971086"/>
              <a:gd name="connsiteY42" fmla="*/ 1204559 h 1685006"/>
              <a:gd name="connsiteX43" fmla="*/ 493483 w 1971086"/>
              <a:gd name="connsiteY43" fmla="*/ 1194226 h 1685006"/>
              <a:gd name="connsiteX44" fmla="*/ 669130 w 1971086"/>
              <a:gd name="connsiteY44" fmla="*/ 1199393 h 1685006"/>
              <a:gd name="connsiteX45" fmla="*/ 700127 w 1971086"/>
              <a:gd name="connsiteY45" fmla="*/ 1214891 h 1685006"/>
              <a:gd name="connsiteX46" fmla="*/ 746622 w 1971086"/>
              <a:gd name="connsiteY46" fmla="*/ 1230389 h 1685006"/>
              <a:gd name="connsiteX47" fmla="*/ 772452 w 1971086"/>
              <a:gd name="connsiteY47" fmla="*/ 1245887 h 1685006"/>
              <a:gd name="connsiteX48" fmla="*/ 834446 w 1971086"/>
              <a:gd name="connsiteY48" fmla="*/ 1261386 h 1685006"/>
              <a:gd name="connsiteX49" fmla="*/ 891273 w 1971086"/>
              <a:gd name="connsiteY49" fmla="*/ 1292382 h 1685006"/>
              <a:gd name="connsiteX50" fmla="*/ 937768 w 1971086"/>
              <a:gd name="connsiteY50" fmla="*/ 1302715 h 1685006"/>
              <a:gd name="connsiteX51" fmla="*/ 979096 w 1971086"/>
              <a:gd name="connsiteY51" fmla="*/ 1318213 h 1685006"/>
              <a:gd name="connsiteX52" fmla="*/ 1072086 w 1971086"/>
              <a:gd name="connsiteY52" fmla="*/ 1333711 h 1685006"/>
              <a:gd name="connsiteX53" fmla="*/ 1118581 w 1971086"/>
              <a:gd name="connsiteY53" fmla="*/ 1349209 h 1685006"/>
              <a:gd name="connsiteX54" fmla="*/ 1278730 w 1971086"/>
              <a:gd name="connsiteY54" fmla="*/ 1364708 h 1685006"/>
              <a:gd name="connsiteX55" fmla="*/ 1562866 w 1971086"/>
              <a:gd name="connsiteY55" fmla="*/ 1354376 h 1685006"/>
              <a:gd name="connsiteX56" fmla="*/ 1588696 w 1971086"/>
              <a:gd name="connsiteY56" fmla="*/ 1338877 h 1685006"/>
              <a:gd name="connsiteX57" fmla="*/ 1666188 w 1971086"/>
              <a:gd name="connsiteY57" fmla="*/ 1292382 h 1685006"/>
              <a:gd name="connsiteX58" fmla="*/ 1707517 w 1971086"/>
              <a:gd name="connsiteY58" fmla="*/ 1266552 h 1685006"/>
              <a:gd name="connsiteX59" fmla="*/ 1779842 w 1971086"/>
              <a:gd name="connsiteY59" fmla="*/ 1220057 h 1685006"/>
              <a:gd name="connsiteX60" fmla="*/ 1810839 w 1971086"/>
              <a:gd name="connsiteY60" fmla="*/ 1173562 h 1685006"/>
              <a:gd name="connsiteX61" fmla="*/ 1826337 w 1971086"/>
              <a:gd name="connsiteY61" fmla="*/ 1163230 h 1685006"/>
              <a:gd name="connsiteX62" fmla="*/ 1867666 w 1971086"/>
              <a:gd name="connsiteY62" fmla="*/ 1116735 h 1685006"/>
              <a:gd name="connsiteX63" fmla="*/ 1883164 w 1971086"/>
              <a:gd name="connsiteY63" fmla="*/ 1075406 h 1685006"/>
              <a:gd name="connsiteX64" fmla="*/ 1914161 w 1971086"/>
              <a:gd name="connsiteY64" fmla="*/ 982416 h 1685006"/>
              <a:gd name="connsiteX65" fmla="*/ 1929659 w 1971086"/>
              <a:gd name="connsiteY65" fmla="*/ 780938 h 1685006"/>
              <a:gd name="connsiteX66" fmla="*/ 1955490 w 1971086"/>
              <a:gd name="connsiteY66" fmla="*/ 677616 h 1685006"/>
              <a:gd name="connsiteX67" fmla="*/ 1970988 w 1971086"/>
              <a:gd name="connsiteY67" fmla="*/ 631121 h 1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971086" h="1685006">
                <a:moveTo>
                  <a:pt x="767286" y="857"/>
                </a:moveTo>
                <a:cubicBezTo>
                  <a:pt x="674296" y="2579"/>
                  <a:pt x="580696" y="-4755"/>
                  <a:pt x="488317" y="6023"/>
                </a:cubicBezTo>
                <a:cubicBezTo>
                  <a:pt x="473803" y="7716"/>
                  <a:pt x="467652" y="26688"/>
                  <a:pt x="457320" y="37020"/>
                </a:cubicBezTo>
                <a:lnTo>
                  <a:pt x="441822" y="52518"/>
                </a:lnTo>
                <a:cubicBezTo>
                  <a:pt x="438378" y="62850"/>
                  <a:pt x="433804" y="72872"/>
                  <a:pt x="431490" y="83515"/>
                </a:cubicBezTo>
                <a:cubicBezTo>
                  <a:pt x="404218" y="208966"/>
                  <a:pt x="412603" y="223677"/>
                  <a:pt x="426323" y="388315"/>
                </a:cubicBezTo>
                <a:cubicBezTo>
                  <a:pt x="428622" y="415897"/>
                  <a:pt x="435894" y="418549"/>
                  <a:pt x="452154" y="434809"/>
                </a:cubicBezTo>
                <a:cubicBezTo>
                  <a:pt x="457320" y="445141"/>
                  <a:pt x="460721" y="456565"/>
                  <a:pt x="467652" y="465806"/>
                </a:cubicBezTo>
                <a:cubicBezTo>
                  <a:pt x="471377" y="470773"/>
                  <a:pt x="478381" y="472163"/>
                  <a:pt x="483151" y="476138"/>
                </a:cubicBezTo>
                <a:cubicBezTo>
                  <a:pt x="488764" y="480815"/>
                  <a:pt x="494596" y="485558"/>
                  <a:pt x="498649" y="491637"/>
                </a:cubicBezTo>
                <a:cubicBezTo>
                  <a:pt x="505057" y="501249"/>
                  <a:pt x="508537" y="512535"/>
                  <a:pt x="514147" y="522633"/>
                </a:cubicBezTo>
                <a:cubicBezTo>
                  <a:pt x="517162" y="528061"/>
                  <a:pt x="521188" y="532867"/>
                  <a:pt x="524479" y="538132"/>
                </a:cubicBezTo>
                <a:cubicBezTo>
                  <a:pt x="529801" y="546647"/>
                  <a:pt x="534812" y="555352"/>
                  <a:pt x="539978" y="563962"/>
                </a:cubicBezTo>
                <a:cubicBezTo>
                  <a:pt x="545144" y="594959"/>
                  <a:pt x="554872" y="625534"/>
                  <a:pt x="555476" y="656952"/>
                </a:cubicBezTo>
                <a:cubicBezTo>
                  <a:pt x="555918" y="679957"/>
                  <a:pt x="585219" y="811049"/>
                  <a:pt x="529646" y="848098"/>
                </a:cubicBezTo>
                <a:cubicBezTo>
                  <a:pt x="520034" y="854506"/>
                  <a:pt x="509905" y="860999"/>
                  <a:pt x="498649" y="863596"/>
                </a:cubicBezTo>
                <a:cubicBezTo>
                  <a:pt x="464715" y="871427"/>
                  <a:pt x="429768" y="873928"/>
                  <a:pt x="395327" y="879094"/>
                </a:cubicBezTo>
                <a:cubicBezTo>
                  <a:pt x="310566" y="910880"/>
                  <a:pt x="344480" y="904616"/>
                  <a:pt x="193849" y="884260"/>
                </a:cubicBezTo>
                <a:cubicBezTo>
                  <a:pt x="182401" y="882713"/>
                  <a:pt x="173811" y="872415"/>
                  <a:pt x="162852" y="868762"/>
                </a:cubicBezTo>
                <a:cubicBezTo>
                  <a:pt x="142645" y="862026"/>
                  <a:pt x="121523" y="858430"/>
                  <a:pt x="100859" y="853264"/>
                </a:cubicBezTo>
                <a:cubicBezTo>
                  <a:pt x="69810" y="861026"/>
                  <a:pt x="54752" y="861615"/>
                  <a:pt x="28534" y="879094"/>
                </a:cubicBezTo>
                <a:cubicBezTo>
                  <a:pt x="22455" y="883147"/>
                  <a:pt x="18201" y="889427"/>
                  <a:pt x="13035" y="894593"/>
                </a:cubicBezTo>
                <a:cubicBezTo>
                  <a:pt x="-1061" y="1070800"/>
                  <a:pt x="-5132" y="1068123"/>
                  <a:pt x="7869" y="1292382"/>
                </a:cubicBezTo>
                <a:cubicBezTo>
                  <a:pt x="9589" y="1322059"/>
                  <a:pt x="17139" y="1351139"/>
                  <a:pt x="23368" y="1380206"/>
                </a:cubicBezTo>
                <a:cubicBezTo>
                  <a:pt x="28091" y="1402247"/>
                  <a:pt x="38213" y="1446495"/>
                  <a:pt x="54364" y="1468030"/>
                </a:cubicBezTo>
                <a:cubicBezTo>
                  <a:pt x="58089" y="1472997"/>
                  <a:pt x="64696" y="1474918"/>
                  <a:pt x="69862" y="1478362"/>
                </a:cubicBezTo>
                <a:cubicBezTo>
                  <a:pt x="74788" y="1488214"/>
                  <a:pt x="86128" y="1514096"/>
                  <a:pt x="95693" y="1524857"/>
                </a:cubicBezTo>
                <a:cubicBezTo>
                  <a:pt x="105401" y="1535778"/>
                  <a:pt x="119172" y="1543324"/>
                  <a:pt x="126690" y="1555854"/>
                </a:cubicBezTo>
                <a:cubicBezTo>
                  <a:pt x="139888" y="1577850"/>
                  <a:pt x="149376" y="1598397"/>
                  <a:pt x="173184" y="1612681"/>
                </a:cubicBezTo>
                <a:cubicBezTo>
                  <a:pt x="181794" y="1617847"/>
                  <a:pt x="190982" y="1622154"/>
                  <a:pt x="199015" y="1628179"/>
                </a:cubicBezTo>
                <a:cubicBezTo>
                  <a:pt x="204860" y="1632562"/>
                  <a:pt x="207978" y="1640410"/>
                  <a:pt x="214513" y="1643677"/>
                </a:cubicBezTo>
                <a:cubicBezTo>
                  <a:pt x="229125" y="1650983"/>
                  <a:pt x="245623" y="1653681"/>
                  <a:pt x="261008" y="1659176"/>
                </a:cubicBezTo>
                <a:cubicBezTo>
                  <a:pt x="286602" y="1668317"/>
                  <a:pt x="292199" y="1672188"/>
                  <a:pt x="317835" y="1685006"/>
                </a:cubicBezTo>
                <a:cubicBezTo>
                  <a:pt x="362608" y="1681562"/>
                  <a:pt x="407670" y="1680810"/>
                  <a:pt x="452154" y="1674674"/>
                </a:cubicBezTo>
                <a:cubicBezTo>
                  <a:pt x="458305" y="1673826"/>
                  <a:pt x="464361" y="1669607"/>
                  <a:pt x="467652" y="1664342"/>
                </a:cubicBezTo>
                <a:cubicBezTo>
                  <a:pt x="473424" y="1655106"/>
                  <a:pt x="474540" y="1643677"/>
                  <a:pt x="477984" y="1633345"/>
                </a:cubicBezTo>
                <a:cubicBezTo>
                  <a:pt x="476262" y="1598904"/>
                  <a:pt x="478061" y="1564106"/>
                  <a:pt x="472818" y="1530023"/>
                </a:cubicBezTo>
                <a:cubicBezTo>
                  <a:pt x="470470" y="1514761"/>
                  <a:pt x="447930" y="1487448"/>
                  <a:pt x="441822" y="1473196"/>
                </a:cubicBezTo>
                <a:cubicBezTo>
                  <a:pt x="430966" y="1447865"/>
                  <a:pt x="417579" y="1394640"/>
                  <a:pt x="410825" y="1369874"/>
                </a:cubicBezTo>
                <a:cubicBezTo>
                  <a:pt x="414269" y="1335433"/>
                  <a:pt x="410978" y="1299634"/>
                  <a:pt x="421157" y="1266552"/>
                </a:cubicBezTo>
                <a:cubicBezTo>
                  <a:pt x="425454" y="1252586"/>
                  <a:pt x="441822" y="1245887"/>
                  <a:pt x="452154" y="1235555"/>
                </a:cubicBezTo>
                <a:cubicBezTo>
                  <a:pt x="457320" y="1230389"/>
                  <a:pt x="463599" y="1226136"/>
                  <a:pt x="467652" y="1220057"/>
                </a:cubicBezTo>
                <a:cubicBezTo>
                  <a:pt x="471096" y="1214891"/>
                  <a:pt x="473594" y="1208949"/>
                  <a:pt x="477984" y="1204559"/>
                </a:cubicBezTo>
                <a:cubicBezTo>
                  <a:pt x="482375" y="1200168"/>
                  <a:pt x="488317" y="1197670"/>
                  <a:pt x="493483" y="1194226"/>
                </a:cubicBezTo>
                <a:cubicBezTo>
                  <a:pt x="552032" y="1195948"/>
                  <a:pt x="610846" y="1193564"/>
                  <a:pt x="669130" y="1199393"/>
                </a:cubicBezTo>
                <a:cubicBezTo>
                  <a:pt x="680624" y="1200542"/>
                  <a:pt x="689401" y="1210601"/>
                  <a:pt x="700127" y="1214891"/>
                </a:cubicBezTo>
                <a:cubicBezTo>
                  <a:pt x="715295" y="1220958"/>
                  <a:pt x="731606" y="1223954"/>
                  <a:pt x="746622" y="1230389"/>
                </a:cubicBezTo>
                <a:cubicBezTo>
                  <a:pt x="755851" y="1234344"/>
                  <a:pt x="762984" y="1242545"/>
                  <a:pt x="772452" y="1245887"/>
                </a:cubicBezTo>
                <a:cubicBezTo>
                  <a:pt x="792538" y="1252976"/>
                  <a:pt x="813781" y="1256220"/>
                  <a:pt x="834446" y="1261386"/>
                </a:cubicBezTo>
                <a:cubicBezTo>
                  <a:pt x="848466" y="1269798"/>
                  <a:pt x="876279" y="1287384"/>
                  <a:pt x="891273" y="1292382"/>
                </a:cubicBezTo>
                <a:cubicBezTo>
                  <a:pt x="906335" y="1297403"/>
                  <a:pt x="922537" y="1298235"/>
                  <a:pt x="937768" y="1302715"/>
                </a:cubicBezTo>
                <a:cubicBezTo>
                  <a:pt x="951883" y="1306867"/>
                  <a:pt x="964760" y="1314905"/>
                  <a:pt x="979096" y="1318213"/>
                </a:cubicBezTo>
                <a:cubicBezTo>
                  <a:pt x="1009715" y="1325279"/>
                  <a:pt x="1041410" y="1326894"/>
                  <a:pt x="1072086" y="1333711"/>
                </a:cubicBezTo>
                <a:cubicBezTo>
                  <a:pt x="1088034" y="1337255"/>
                  <a:pt x="1102425" y="1346786"/>
                  <a:pt x="1118581" y="1349209"/>
                </a:cubicBezTo>
                <a:cubicBezTo>
                  <a:pt x="1171620" y="1357165"/>
                  <a:pt x="1225347" y="1359542"/>
                  <a:pt x="1278730" y="1364708"/>
                </a:cubicBezTo>
                <a:cubicBezTo>
                  <a:pt x="1373442" y="1361264"/>
                  <a:pt x="1468419" y="1362247"/>
                  <a:pt x="1562866" y="1354376"/>
                </a:cubicBezTo>
                <a:cubicBezTo>
                  <a:pt x="1572872" y="1353542"/>
                  <a:pt x="1580250" y="1344307"/>
                  <a:pt x="1588696" y="1338877"/>
                </a:cubicBezTo>
                <a:cubicBezTo>
                  <a:pt x="1654147" y="1296801"/>
                  <a:pt x="1612736" y="1319109"/>
                  <a:pt x="1666188" y="1292382"/>
                </a:cubicBezTo>
                <a:cubicBezTo>
                  <a:pt x="1690973" y="1255204"/>
                  <a:pt x="1655874" y="1300981"/>
                  <a:pt x="1707517" y="1266552"/>
                </a:cubicBezTo>
                <a:cubicBezTo>
                  <a:pt x="1796232" y="1207408"/>
                  <a:pt x="1677188" y="1258551"/>
                  <a:pt x="1779842" y="1220057"/>
                </a:cubicBezTo>
                <a:cubicBezTo>
                  <a:pt x="1827244" y="1172655"/>
                  <a:pt x="1754542" y="1248624"/>
                  <a:pt x="1810839" y="1173562"/>
                </a:cubicBezTo>
                <a:cubicBezTo>
                  <a:pt x="1814564" y="1168595"/>
                  <a:pt x="1821697" y="1167355"/>
                  <a:pt x="1826337" y="1163230"/>
                </a:cubicBezTo>
                <a:cubicBezTo>
                  <a:pt x="1835558" y="1155033"/>
                  <a:pt x="1860347" y="1132838"/>
                  <a:pt x="1867666" y="1116735"/>
                </a:cubicBezTo>
                <a:cubicBezTo>
                  <a:pt x="1873754" y="1103341"/>
                  <a:pt x="1879450" y="1089643"/>
                  <a:pt x="1883164" y="1075406"/>
                </a:cubicBezTo>
                <a:cubicBezTo>
                  <a:pt x="1907066" y="983779"/>
                  <a:pt x="1878102" y="1018475"/>
                  <a:pt x="1914161" y="982416"/>
                </a:cubicBezTo>
                <a:cubicBezTo>
                  <a:pt x="1919327" y="915257"/>
                  <a:pt x="1920609" y="847685"/>
                  <a:pt x="1929659" y="780938"/>
                </a:cubicBezTo>
                <a:cubicBezTo>
                  <a:pt x="1934429" y="745759"/>
                  <a:pt x="1939614" y="709369"/>
                  <a:pt x="1955490" y="677616"/>
                </a:cubicBezTo>
                <a:cubicBezTo>
                  <a:pt x="1973298" y="641999"/>
                  <a:pt x="1970988" y="658172"/>
                  <a:pt x="1970988" y="63112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4572308" y="3986670"/>
            <a:ext cx="2800027" cy="1906896"/>
          </a:xfrm>
          <a:custGeom>
            <a:avLst/>
            <a:gdLst>
              <a:gd name="connsiteX0" fmla="*/ 222142 w 2800027"/>
              <a:gd name="connsiteY0" fmla="*/ 0 h 1906896"/>
              <a:gd name="connsiteX1" fmla="*/ 180813 w 2800027"/>
              <a:gd name="connsiteY1" fmla="*/ 118821 h 1906896"/>
              <a:gd name="connsiteX2" fmla="*/ 160149 w 2800027"/>
              <a:gd name="connsiteY2" fmla="*/ 154983 h 1906896"/>
              <a:gd name="connsiteX3" fmla="*/ 129152 w 2800027"/>
              <a:gd name="connsiteY3" fmla="*/ 170482 h 1906896"/>
              <a:gd name="connsiteX4" fmla="*/ 108488 w 2800027"/>
              <a:gd name="connsiteY4" fmla="*/ 206644 h 1906896"/>
              <a:gd name="connsiteX5" fmla="*/ 92989 w 2800027"/>
              <a:gd name="connsiteY5" fmla="*/ 222143 h 1906896"/>
              <a:gd name="connsiteX6" fmla="*/ 67159 w 2800027"/>
              <a:gd name="connsiteY6" fmla="*/ 268638 h 1906896"/>
              <a:gd name="connsiteX7" fmla="*/ 51661 w 2800027"/>
              <a:gd name="connsiteY7" fmla="*/ 418454 h 1906896"/>
              <a:gd name="connsiteX8" fmla="*/ 30996 w 2800027"/>
              <a:gd name="connsiteY8" fmla="*/ 495946 h 1906896"/>
              <a:gd name="connsiteX9" fmla="*/ 0 w 2800027"/>
              <a:gd name="connsiteY9" fmla="*/ 625099 h 1906896"/>
              <a:gd name="connsiteX10" fmla="*/ 10332 w 2800027"/>
              <a:gd name="connsiteY10" fmla="*/ 888570 h 1906896"/>
              <a:gd name="connsiteX11" fmla="*/ 25830 w 2800027"/>
              <a:gd name="connsiteY11" fmla="*/ 919566 h 1906896"/>
              <a:gd name="connsiteX12" fmla="*/ 56827 w 2800027"/>
              <a:gd name="connsiteY12" fmla="*/ 1038387 h 1906896"/>
              <a:gd name="connsiteX13" fmla="*/ 82657 w 2800027"/>
              <a:gd name="connsiteY13" fmla="*/ 1131377 h 1906896"/>
              <a:gd name="connsiteX14" fmla="*/ 98156 w 2800027"/>
              <a:gd name="connsiteY14" fmla="*/ 1162373 h 1906896"/>
              <a:gd name="connsiteX15" fmla="*/ 113654 w 2800027"/>
              <a:gd name="connsiteY15" fmla="*/ 1172705 h 1906896"/>
              <a:gd name="connsiteX16" fmla="*/ 144650 w 2800027"/>
              <a:gd name="connsiteY16" fmla="*/ 1234699 h 1906896"/>
              <a:gd name="connsiteX17" fmla="*/ 154983 w 2800027"/>
              <a:gd name="connsiteY17" fmla="*/ 1250197 h 1906896"/>
              <a:gd name="connsiteX18" fmla="*/ 170481 w 2800027"/>
              <a:gd name="connsiteY18" fmla="*/ 1260529 h 1906896"/>
              <a:gd name="connsiteX19" fmla="*/ 201478 w 2800027"/>
              <a:gd name="connsiteY19" fmla="*/ 1291526 h 1906896"/>
              <a:gd name="connsiteX20" fmla="*/ 216976 w 2800027"/>
              <a:gd name="connsiteY20" fmla="*/ 1307024 h 1906896"/>
              <a:gd name="connsiteX21" fmla="*/ 232474 w 2800027"/>
              <a:gd name="connsiteY21" fmla="*/ 1338021 h 1906896"/>
              <a:gd name="connsiteX22" fmla="*/ 273803 w 2800027"/>
              <a:gd name="connsiteY22" fmla="*/ 1363851 h 1906896"/>
              <a:gd name="connsiteX23" fmla="*/ 304800 w 2800027"/>
              <a:gd name="connsiteY23" fmla="*/ 1379349 h 1906896"/>
              <a:gd name="connsiteX24" fmla="*/ 361627 w 2800027"/>
              <a:gd name="connsiteY24" fmla="*/ 1425844 h 1906896"/>
              <a:gd name="connsiteX25" fmla="*/ 377125 w 2800027"/>
              <a:gd name="connsiteY25" fmla="*/ 1441343 h 1906896"/>
              <a:gd name="connsiteX26" fmla="*/ 408122 w 2800027"/>
              <a:gd name="connsiteY26" fmla="*/ 1451675 h 1906896"/>
              <a:gd name="connsiteX27" fmla="*/ 439118 w 2800027"/>
              <a:gd name="connsiteY27" fmla="*/ 1482671 h 1906896"/>
              <a:gd name="connsiteX28" fmla="*/ 464949 w 2800027"/>
              <a:gd name="connsiteY28" fmla="*/ 1498170 h 1906896"/>
              <a:gd name="connsiteX29" fmla="*/ 495945 w 2800027"/>
              <a:gd name="connsiteY29" fmla="*/ 1529166 h 1906896"/>
              <a:gd name="connsiteX30" fmla="*/ 511444 w 2800027"/>
              <a:gd name="connsiteY30" fmla="*/ 1544665 h 1906896"/>
              <a:gd name="connsiteX31" fmla="*/ 537274 w 2800027"/>
              <a:gd name="connsiteY31" fmla="*/ 1554997 h 1906896"/>
              <a:gd name="connsiteX32" fmla="*/ 552773 w 2800027"/>
              <a:gd name="connsiteY32" fmla="*/ 1570495 h 1906896"/>
              <a:gd name="connsiteX33" fmla="*/ 614766 w 2800027"/>
              <a:gd name="connsiteY33" fmla="*/ 1601492 h 1906896"/>
              <a:gd name="connsiteX34" fmla="*/ 676759 w 2800027"/>
              <a:gd name="connsiteY34" fmla="*/ 1632488 h 1906896"/>
              <a:gd name="connsiteX35" fmla="*/ 687091 w 2800027"/>
              <a:gd name="connsiteY35" fmla="*/ 1647987 h 1906896"/>
              <a:gd name="connsiteX36" fmla="*/ 723254 w 2800027"/>
              <a:gd name="connsiteY36" fmla="*/ 1663485 h 1906896"/>
              <a:gd name="connsiteX37" fmla="*/ 749084 w 2800027"/>
              <a:gd name="connsiteY37" fmla="*/ 1678983 h 1906896"/>
              <a:gd name="connsiteX38" fmla="*/ 764583 w 2800027"/>
              <a:gd name="connsiteY38" fmla="*/ 1694482 h 1906896"/>
              <a:gd name="connsiteX39" fmla="*/ 811078 w 2800027"/>
              <a:gd name="connsiteY39" fmla="*/ 1704814 h 1906896"/>
              <a:gd name="connsiteX40" fmla="*/ 826576 w 2800027"/>
              <a:gd name="connsiteY40" fmla="*/ 1720312 h 1906896"/>
              <a:gd name="connsiteX41" fmla="*/ 898901 w 2800027"/>
              <a:gd name="connsiteY41" fmla="*/ 1751309 h 1906896"/>
              <a:gd name="connsiteX42" fmla="*/ 1002223 w 2800027"/>
              <a:gd name="connsiteY42" fmla="*/ 1782305 h 1906896"/>
              <a:gd name="connsiteX43" fmla="*/ 1074549 w 2800027"/>
              <a:gd name="connsiteY43" fmla="*/ 1808136 h 1906896"/>
              <a:gd name="connsiteX44" fmla="*/ 1121044 w 2800027"/>
              <a:gd name="connsiteY44" fmla="*/ 1823634 h 1906896"/>
              <a:gd name="connsiteX45" fmla="*/ 1198535 w 2800027"/>
              <a:gd name="connsiteY45" fmla="*/ 1839132 h 1906896"/>
              <a:gd name="connsiteX46" fmla="*/ 1425844 w 2800027"/>
              <a:gd name="connsiteY46" fmla="*/ 1870129 h 1906896"/>
              <a:gd name="connsiteX47" fmla="*/ 1472339 w 2800027"/>
              <a:gd name="connsiteY47" fmla="*/ 1885627 h 1906896"/>
              <a:gd name="connsiteX48" fmla="*/ 2118101 w 2800027"/>
              <a:gd name="connsiteY48" fmla="*/ 1890793 h 1906896"/>
              <a:gd name="connsiteX49" fmla="*/ 2221423 w 2800027"/>
              <a:gd name="connsiteY49" fmla="*/ 1875295 h 1906896"/>
              <a:gd name="connsiteX50" fmla="*/ 2252420 w 2800027"/>
              <a:gd name="connsiteY50" fmla="*/ 1859797 h 1906896"/>
              <a:gd name="connsiteX51" fmla="*/ 2298915 w 2800027"/>
              <a:gd name="connsiteY51" fmla="*/ 1844299 h 1906896"/>
              <a:gd name="connsiteX52" fmla="*/ 2391905 w 2800027"/>
              <a:gd name="connsiteY52" fmla="*/ 1823634 h 1906896"/>
              <a:gd name="connsiteX53" fmla="*/ 2515891 w 2800027"/>
              <a:gd name="connsiteY53" fmla="*/ 1787471 h 1906896"/>
              <a:gd name="connsiteX54" fmla="*/ 2603715 w 2800027"/>
              <a:gd name="connsiteY54" fmla="*/ 1771973 h 1906896"/>
              <a:gd name="connsiteX55" fmla="*/ 2696705 w 2800027"/>
              <a:gd name="connsiteY55" fmla="*/ 1751309 h 1906896"/>
              <a:gd name="connsiteX56" fmla="*/ 2753532 w 2800027"/>
              <a:gd name="connsiteY56" fmla="*/ 1720312 h 1906896"/>
              <a:gd name="connsiteX57" fmla="*/ 2769030 w 2800027"/>
              <a:gd name="connsiteY57" fmla="*/ 1709980 h 1906896"/>
              <a:gd name="connsiteX58" fmla="*/ 2800027 w 2800027"/>
              <a:gd name="connsiteY58" fmla="*/ 1694482 h 190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800027" h="1906896">
                <a:moveTo>
                  <a:pt x="222142" y="0"/>
                </a:moveTo>
                <a:cubicBezTo>
                  <a:pt x="209877" y="67456"/>
                  <a:pt x="217780" y="54129"/>
                  <a:pt x="180813" y="118821"/>
                </a:cubicBezTo>
                <a:cubicBezTo>
                  <a:pt x="173925" y="130875"/>
                  <a:pt x="169966" y="145166"/>
                  <a:pt x="160149" y="154983"/>
                </a:cubicBezTo>
                <a:cubicBezTo>
                  <a:pt x="151981" y="163151"/>
                  <a:pt x="139484" y="165316"/>
                  <a:pt x="129152" y="170482"/>
                </a:cubicBezTo>
                <a:cubicBezTo>
                  <a:pt x="122264" y="182536"/>
                  <a:pt x="116450" y="195270"/>
                  <a:pt x="108488" y="206644"/>
                </a:cubicBezTo>
                <a:cubicBezTo>
                  <a:pt x="104298" y="212630"/>
                  <a:pt x="97666" y="216530"/>
                  <a:pt x="92989" y="222143"/>
                </a:cubicBezTo>
                <a:cubicBezTo>
                  <a:pt x="82526" y="234698"/>
                  <a:pt x="73755" y="255446"/>
                  <a:pt x="67159" y="268638"/>
                </a:cubicBezTo>
                <a:cubicBezTo>
                  <a:pt x="61993" y="318577"/>
                  <a:pt x="59549" y="368872"/>
                  <a:pt x="51661" y="418454"/>
                </a:cubicBezTo>
                <a:cubicBezTo>
                  <a:pt x="47461" y="444855"/>
                  <a:pt x="37269" y="469959"/>
                  <a:pt x="30996" y="495946"/>
                </a:cubicBezTo>
                <a:cubicBezTo>
                  <a:pt x="-10200" y="666615"/>
                  <a:pt x="39174" y="481457"/>
                  <a:pt x="0" y="625099"/>
                </a:cubicBezTo>
                <a:cubicBezTo>
                  <a:pt x="3444" y="712923"/>
                  <a:pt x="2652" y="801015"/>
                  <a:pt x="10332" y="888570"/>
                </a:cubicBezTo>
                <a:cubicBezTo>
                  <a:pt x="11341" y="900077"/>
                  <a:pt x="22406" y="908534"/>
                  <a:pt x="25830" y="919566"/>
                </a:cubicBezTo>
                <a:cubicBezTo>
                  <a:pt x="37962" y="958659"/>
                  <a:pt x="47948" y="998429"/>
                  <a:pt x="56827" y="1038387"/>
                </a:cubicBezTo>
                <a:cubicBezTo>
                  <a:pt x="65717" y="1078393"/>
                  <a:pt x="67269" y="1092908"/>
                  <a:pt x="82657" y="1131377"/>
                </a:cubicBezTo>
                <a:cubicBezTo>
                  <a:pt x="86947" y="1142102"/>
                  <a:pt x="91225" y="1153132"/>
                  <a:pt x="98156" y="1162373"/>
                </a:cubicBezTo>
                <a:cubicBezTo>
                  <a:pt x="101881" y="1167340"/>
                  <a:pt x="108488" y="1169261"/>
                  <a:pt x="113654" y="1172705"/>
                </a:cubicBezTo>
                <a:cubicBezTo>
                  <a:pt x="123986" y="1193370"/>
                  <a:pt x="131834" y="1215476"/>
                  <a:pt x="144650" y="1234699"/>
                </a:cubicBezTo>
                <a:cubicBezTo>
                  <a:pt x="148094" y="1239865"/>
                  <a:pt x="150593" y="1245807"/>
                  <a:pt x="154983" y="1250197"/>
                </a:cubicBezTo>
                <a:cubicBezTo>
                  <a:pt x="159373" y="1254587"/>
                  <a:pt x="165841" y="1256404"/>
                  <a:pt x="170481" y="1260529"/>
                </a:cubicBezTo>
                <a:cubicBezTo>
                  <a:pt x="181402" y="1270237"/>
                  <a:pt x="191146" y="1281194"/>
                  <a:pt x="201478" y="1291526"/>
                </a:cubicBezTo>
                <a:lnTo>
                  <a:pt x="216976" y="1307024"/>
                </a:lnTo>
                <a:cubicBezTo>
                  <a:pt x="222142" y="1317356"/>
                  <a:pt x="226066" y="1328409"/>
                  <a:pt x="232474" y="1338021"/>
                </a:cubicBezTo>
                <a:cubicBezTo>
                  <a:pt x="245321" y="1357291"/>
                  <a:pt x="252879" y="1354340"/>
                  <a:pt x="273803" y="1363851"/>
                </a:cubicBezTo>
                <a:cubicBezTo>
                  <a:pt x="284319" y="1368631"/>
                  <a:pt x="294468" y="1374183"/>
                  <a:pt x="304800" y="1379349"/>
                </a:cubicBezTo>
                <a:cubicBezTo>
                  <a:pt x="376393" y="1450944"/>
                  <a:pt x="300248" y="1379809"/>
                  <a:pt x="361627" y="1425844"/>
                </a:cubicBezTo>
                <a:cubicBezTo>
                  <a:pt x="367472" y="1430228"/>
                  <a:pt x="370738" y="1437795"/>
                  <a:pt x="377125" y="1441343"/>
                </a:cubicBezTo>
                <a:cubicBezTo>
                  <a:pt x="386646" y="1446632"/>
                  <a:pt x="397790" y="1448231"/>
                  <a:pt x="408122" y="1451675"/>
                </a:cubicBezTo>
                <a:cubicBezTo>
                  <a:pt x="418454" y="1462007"/>
                  <a:pt x="426589" y="1475153"/>
                  <a:pt x="439118" y="1482671"/>
                </a:cubicBezTo>
                <a:cubicBezTo>
                  <a:pt x="447728" y="1487837"/>
                  <a:pt x="457177" y="1491811"/>
                  <a:pt x="464949" y="1498170"/>
                </a:cubicBezTo>
                <a:cubicBezTo>
                  <a:pt x="476258" y="1507423"/>
                  <a:pt x="485613" y="1518834"/>
                  <a:pt x="495945" y="1529166"/>
                </a:cubicBezTo>
                <a:cubicBezTo>
                  <a:pt x="501111" y="1534332"/>
                  <a:pt x="504660" y="1541952"/>
                  <a:pt x="511444" y="1544665"/>
                </a:cubicBezTo>
                <a:lnTo>
                  <a:pt x="537274" y="1554997"/>
                </a:lnTo>
                <a:cubicBezTo>
                  <a:pt x="542440" y="1560163"/>
                  <a:pt x="546508" y="1566736"/>
                  <a:pt x="552773" y="1570495"/>
                </a:cubicBezTo>
                <a:cubicBezTo>
                  <a:pt x="572584" y="1582382"/>
                  <a:pt x="614766" y="1601492"/>
                  <a:pt x="614766" y="1601492"/>
                </a:cubicBezTo>
                <a:cubicBezTo>
                  <a:pt x="639050" y="1637918"/>
                  <a:pt x="607629" y="1597922"/>
                  <a:pt x="676759" y="1632488"/>
                </a:cubicBezTo>
                <a:cubicBezTo>
                  <a:pt x="682313" y="1635265"/>
                  <a:pt x="681925" y="1644543"/>
                  <a:pt x="687091" y="1647987"/>
                </a:cubicBezTo>
                <a:cubicBezTo>
                  <a:pt x="698003" y="1655262"/>
                  <a:pt x="711524" y="1657620"/>
                  <a:pt x="723254" y="1663485"/>
                </a:cubicBezTo>
                <a:cubicBezTo>
                  <a:pt x="732235" y="1667975"/>
                  <a:pt x="741051" y="1672958"/>
                  <a:pt x="749084" y="1678983"/>
                </a:cubicBezTo>
                <a:cubicBezTo>
                  <a:pt x="754929" y="1683367"/>
                  <a:pt x="757839" y="1691672"/>
                  <a:pt x="764583" y="1694482"/>
                </a:cubicBezTo>
                <a:cubicBezTo>
                  <a:pt x="779238" y="1700588"/>
                  <a:pt x="795580" y="1701370"/>
                  <a:pt x="811078" y="1704814"/>
                </a:cubicBezTo>
                <a:cubicBezTo>
                  <a:pt x="816244" y="1709980"/>
                  <a:pt x="820497" y="1716260"/>
                  <a:pt x="826576" y="1720312"/>
                </a:cubicBezTo>
                <a:cubicBezTo>
                  <a:pt x="844392" y="1732189"/>
                  <a:pt x="880306" y="1744746"/>
                  <a:pt x="898901" y="1751309"/>
                </a:cubicBezTo>
                <a:cubicBezTo>
                  <a:pt x="964272" y="1774381"/>
                  <a:pt x="929336" y="1760867"/>
                  <a:pt x="1002223" y="1782305"/>
                </a:cubicBezTo>
                <a:cubicBezTo>
                  <a:pt x="1031495" y="1790914"/>
                  <a:pt x="1044209" y="1797428"/>
                  <a:pt x="1074549" y="1808136"/>
                </a:cubicBezTo>
                <a:cubicBezTo>
                  <a:pt x="1089954" y="1813573"/>
                  <a:pt x="1105195" y="1819672"/>
                  <a:pt x="1121044" y="1823634"/>
                </a:cubicBezTo>
                <a:cubicBezTo>
                  <a:pt x="1146599" y="1830023"/>
                  <a:pt x="1172572" y="1834681"/>
                  <a:pt x="1198535" y="1839132"/>
                </a:cubicBezTo>
                <a:cubicBezTo>
                  <a:pt x="1276370" y="1852475"/>
                  <a:pt x="1347043" y="1860279"/>
                  <a:pt x="1425844" y="1870129"/>
                </a:cubicBezTo>
                <a:cubicBezTo>
                  <a:pt x="1441342" y="1875295"/>
                  <a:pt x="1456320" y="1882423"/>
                  <a:pt x="1472339" y="1885627"/>
                </a:cubicBezTo>
                <a:cubicBezTo>
                  <a:pt x="1683660" y="1927892"/>
                  <a:pt x="1909570" y="1894804"/>
                  <a:pt x="2118101" y="1890793"/>
                </a:cubicBezTo>
                <a:cubicBezTo>
                  <a:pt x="2152542" y="1885627"/>
                  <a:pt x="2187489" y="1883126"/>
                  <a:pt x="2221423" y="1875295"/>
                </a:cubicBezTo>
                <a:cubicBezTo>
                  <a:pt x="2232679" y="1872698"/>
                  <a:pt x="2241694" y="1864087"/>
                  <a:pt x="2252420" y="1859797"/>
                </a:cubicBezTo>
                <a:cubicBezTo>
                  <a:pt x="2267588" y="1853730"/>
                  <a:pt x="2283101" y="1848399"/>
                  <a:pt x="2298915" y="1844299"/>
                </a:cubicBezTo>
                <a:cubicBezTo>
                  <a:pt x="2329652" y="1836330"/>
                  <a:pt x="2361188" y="1831679"/>
                  <a:pt x="2391905" y="1823634"/>
                </a:cubicBezTo>
                <a:cubicBezTo>
                  <a:pt x="2433551" y="1812727"/>
                  <a:pt x="2474066" y="1797672"/>
                  <a:pt x="2515891" y="1787471"/>
                </a:cubicBezTo>
                <a:cubicBezTo>
                  <a:pt x="2544771" y="1780427"/>
                  <a:pt x="2574565" y="1777803"/>
                  <a:pt x="2603715" y="1771973"/>
                </a:cubicBezTo>
                <a:cubicBezTo>
                  <a:pt x="2634851" y="1765746"/>
                  <a:pt x="2665708" y="1758197"/>
                  <a:pt x="2696705" y="1751309"/>
                </a:cubicBezTo>
                <a:cubicBezTo>
                  <a:pt x="2775831" y="1703830"/>
                  <a:pt x="2663634" y="1770254"/>
                  <a:pt x="2753532" y="1720312"/>
                </a:cubicBezTo>
                <a:cubicBezTo>
                  <a:pt x="2758959" y="1717297"/>
                  <a:pt x="2763603" y="1712995"/>
                  <a:pt x="2769030" y="1709980"/>
                </a:cubicBezTo>
                <a:cubicBezTo>
                  <a:pt x="2779128" y="1704370"/>
                  <a:pt x="2800027" y="1694482"/>
                  <a:pt x="2800027" y="1694482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8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87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248">
        <p:fade/>
      </p:transition>
    </mc:Choice>
    <mc:Fallback xmlns="">
      <p:transition spd="med" advTm="1062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7" grpId="0"/>
      <p:bldP spid="78" grpId="0"/>
      <p:bldP spid="9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4212" y="167292"/>
            <a:ext cx="1104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Regularized Logistic Regression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Descent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7587" y="1018276"/>
            <a:ext cx="684649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Logistic Regression with Regularization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63" y="1606965"/>
            <a:ext cx="8818603" cy="5666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2366" y="2266195"/>
            <a:ext cx="1097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second sum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we exclude θ</a:t>
            </a:r>
            <a:r>
              <a:rPr lang="en-US" sz="1400" dirty="0"/>
              <a:t>0</a:t>
            </a:r>
            <a:r>
              <a:rPr lang="en-US" dirty="0"/>
              <a:t> (bias), and j=1 to n</a:t>
            </a:r>
          </a:p>
          <a:p>
            <a:r>
              <a:rPr lang="en-US" dirty="0"/>
              <a:t>Thus, GD is the same as with the linear regression, where we leave </a:t>
            </a:r>
            <a:r>
              <a:rPr lang="el-GR" dirty="0"/>
              <a:t>θ</a:t>
            </a:r>
            <a:r>
              <a:rPr lang="en-US" sz="1400" dirty="0"/>
              <a:t>0</a:t>
            </a:r>
            <a:r>
              <a:rPr lang="en-US" dirty="0"/>
              <a:t> out.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212" y="3780323"/>
            <a:ext cx="7468096" cy="234711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991366" y="1479941"/>
            <a:ext cx="1905000" cy="7862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56612" y="3776698"/>
            <a:ext cx="31242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Equations: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g(</a:t>
            </a:r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30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·x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 = </a:t>
            </a:r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baseline="300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·x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g(z) = 1/[1+exp(-z)]</a:t>
            </a: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33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5229">
        <p:fade/>
      </p:transition>
    </mc:Choice>
    <mc:Fallback xmlns="">
      <p:transition spd="med" advTm="1652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309" y="152400"/>
            <a:ext cx="10157354" cy="914400"/>
          </a:xfrm>
        </p:spPr>
        <p:txBody>
          <a:bodyPr anchor="ctr" anchorCtr="0"/>
          <a:lstStyle/>
          <a:p>
            <a:r>
              <a:rPr lang="en-US" dirty="0"/>
              <a:t>Reg. Logistic Regression &gt;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812" y="958150"/>
            <a:ext cx="8705850" cy="55151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56812" y="5939136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HERE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279">
        <p:fade/>
      </p:transition>
    </mc:Choice>
    <mc:Fallback xmlns="">
      <p:transition spd="med" advTm="1402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48009" y="1918777"/>
            <a:ext cx="10157354" cy="4470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What have we covered today --- an overview of…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Multiclass Classification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Over-fitting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Under-fitting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Cost-Functions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How we need to update them to have Regularized Linear and Logistic Regression</a:t>
            </a:r>
          </a:p>
          <a:p>
            <a:pPr lvl="1"/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5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678">
        <p:fade/>
      </p:transition>
    </mc:Choice>
    <mc:Fallback xmlns="">
      <p:transition spd="med" advTm="766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28600"/>
            <a:ext cx="10768303" cy="1397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PART 5: Rest of Lecture - Supported with Audio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26857"/>
            <a:ext cx="10157354" cy="4470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What will be covered here is an overview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Multiclass Classification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Over-fitting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Under-fitting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Cost-Functions 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How we need to update them to have Regularized Linear and Logistic Regression</a:t>
            </a:r>
          </a:p>
          <a:p>
            <a:pPr lvl="1"/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5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161">
        <p:fade/>
      </p:transition>
    </mc:Choice>
    <mc:Fallback xmlns="">
      <p:transition spd="med" advTm="321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676400"/>
            <a:ext cx="10157354" cy="44704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800" dirty="0"/>
              <a:t>Example 1: Social Media Messages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Example 2: Weather Conditions</a:t>
            </a:r>
          </a:p>
          <a:p>
            <a:pPr>
              <a:lnSpc>
                <a:spcPct val="200000"/>
              </a:lnSpc>
            </a:pPr>
            <a:r>
              <a:rPr lang="en-US" sz="2800" dirty="0"/>
              <a:t>Example 3: Health Status Condition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4212" y="510156"/>
            <a:ext cx="4766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Multiclass Classification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2277">
        <p:fade/>
      </p:transition>
    </mc:Choice>
    <mc:Fallback xmlns="">
      <p:transition spd="med" advTm="2022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4212" y="510156"/>
            <a:ext cx="4766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Multiclass Classification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17612" y="2667000"/>
            <a:ext cx="3772131" cy="2794576"/>
            <a:chOff x="7750443" y="2406134"/>
            <a:chExt cx="3772131" cy="279457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8456612" y="4800600"/>
              <a:ext cx="2819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8609012" y="2743200"/>
              <a:ext cx="0" cy="2209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Multiply 8"/>
            <p:cNvSpPr/>
            <p:nvPr/>
          </p:nvSpPr>
          <p:spPr>
            <a:xfrm>
              <a:off x="8913812" y="44196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9066212" y="4572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9218612" y="4267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9218612" y="4023568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8937412" y="40537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9398254" y="454879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9609698" y="4343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ultiply 15"/>
            <p:cNvSpPr/>
            <p:nvPr/>
          </p:nvSpPr>
          <p:spPr>
            <a:xfrm>
              <a:off x="9828212" y="3733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ultiply 16"/>
            <p:cNvSpPr/>
            <p:nvPr/>
          </p:nvSpPr>
          <p:spPr>
            <a:xfrm>
              <a:off x="10209212" y="32004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ultiply 17"/>
            <p:cNvSpPr/>
            <p:nvPr/>
          </p:nvSpPr>
          <p:spPr>
            <a:xfrm>
              <a:off x="10056812" y="3886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y 18"/>
            <p:cNvSpPr/>
            <p:nvPr/>
          </p:nvSpPr>
          <p:spPr>
            <a:xfrm>
              <a:off x="9752012" y="33528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ultiply 19"/>
            <p:cNvSpPr/>
            <p:nvPr/>
          </p:nvSpPr>
          <p:spPr>
            <a:xfrm>
              <a:off x="10361612" y="34290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10590212" y="3124200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750443" y="2406134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B050"/>
                  </a:solidFill>
                </a:rPr>
                <a:t>X2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1129517" y="4892933"/>
              <a:ext cx="3930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B0F0"/>
                  </a:solidFill>
                </a:rPr>
                <a:t>X1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2493250" y="5006585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833965" y="3849734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14:cNvPr>
              <p14:cNvContentPartPr/>
              <p14:nvPr/>
            </p14:nvContentPartPr>
            <p14:xfrm>
              <a:off x="3219756" y="3636477"/>
              <a:ext cx="97380" cy="1071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7539" y="3614554"/>
                <a:ext cx="124330" cy="157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1C448BD-B9DE-4119-8904-67D988A73827}"/>
                  </a:ext>
                </a:extLst>
              </p14:cNvPr>
              <p14:cNvContentPartPr/>
              <p14:nvPr/>
            </p14:nvContentPartPr>
            <p14:xfrm>
              <a:off x="3623496" y="3495357"/>
              <a:ext cx="209340" cy="117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1C448BD-B9DE-4119-8904-67D988A738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12346" y="3464037"/>
                <a:ext cx="236676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787914D-70CC-4920-A166-4D80C4F41792}"/>
                  </a:ext>
                </a:extLst>
              </p14:cNvPr>
              <p14:cNvContentPartPr/>
              <p14:nvPr/>
            </p14:nvContentPartPr>
            <p14:xfrm>
              <a:off x="4061256" y="3407877"/>
              <a:ext cx="170460" cy="111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787914D-70CC-4920-A166-4D80C4F417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9029" y="3382040"/>
                <a:ext cx="198510" cy="16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14:cNvPr>
              <p14:cNvContentPartPr/>
              <p14:nvPr/>
            </p14:nvContentPartPr>
            <p14:xfrm>
              <a:off x="3861816" y="3719097"/>
              <a:ext cx="146160" cy="111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48136" y="3683817"/>
                <a:ext cx="177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14:cNvPr>
              <p14:cNvContentPartPr/>
              <p14:nvPr/>
            </p14:nvContentPartPr>
            <p14:xfrm>
              <a:off x="3326856" y="4015737"/>
              <a:ext cx="121860" cy="126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11399" y="3985137"/>
                <a:ext cx="151696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14:cNvPr>
              <p14:cNvContentPartPr/>
              <p14:nvPr/>
            </p14:nvContentPartPr>
            <p14:xfrm>
              <a:off x="3336576" y="4040217"/>
              <a:ext cx="87660" cy="487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22565" y="4003722"/>
                <a:ext cx="119634" cy="111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14:cNvPr>
              <p14:cNvContentPartPr/>
              <p14:nvPr/>
            </p14:nvContentPartPr>
            <p14:xfrm>
              <a:off x="3477516" y="4176297"/>
              <a:ext cx="189900" cy="102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3130" y="4140065"/>
                <a:ext cx="222269" cy="172911"/>
              </a:xfrm>
              <a:prstGeom prst="rect">
                <a:avLst/>
              </a:prstGeom>
            </p:spPr>
          </p:pic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7101184" y="5061466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253584" y="3004066"/>
            <a:ext cx="0" cy="22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ultiply 35"/>
          <p:cNvSpPr/>
          <p:nvPr/>
        </p:nvSpPr>
        <p:spPr>
          <a:xfrm>
            <a:off x="7558384" y="4680466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7710784" y="4832866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7863184" y="4528066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7863184" y="4284434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7581984" y="4314566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8042826" y="4809656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/>
          <p:cNvSpPr/>
          <p:nvPr/>
        </p:nvSpPr>
        <p:spPr>
          <a:xfrm>
            <a:off x="8254270" y="4604266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7940233" y="3505372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8321233" y="2971972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/>
          <p:cNvSpPr/>
          <p:nvPr/>
        </p:nvSpPr>
        <p:spPr>
          <a:xfrm>
            <a:off x="8168833" y="3657772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7864033" y="3124372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/>
          <p:cNvSpPr/>
          <p:nvPr/>
        </p:nvSpPr>
        <p:spPr>
          <a:xfrm>
            <a:off x="8473633" y="3200572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/>
          <p:cNvSpPr/>
          <p:nvPr/>
        </p:nvSpPr>
        <p:spPr>
          <a:xfrm>
            <a:off x="8702233" y="2895772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395015" y="2667000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X2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774089" y="5153799"/>
            <a:ext cx="393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B0F0"/>
                </a:solidFill>
              </a:rPr>
              <a:t>X1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670653" y="5006585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p:sp>
        <p:nvSpPr>
          <p:cNvPr id="52" name="Rectangle 51"/>
          <p:cNvSpPr/>
          <p:nvPr/>
        </p:nvSpPr>
        <p:spPr>
          <a:xfrm rot="16200000">
            <a:off x="6011368" y="3849734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14:cNvPr>
              <p14:cNvContentPartPr/>
              <p14:nvPr/>
            </p14:nvContentPartPr>
            <p14:xfrm>
              <a:off x="7864608" y="3147183"/>
              <a:ext cx="97380" cy="1071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2391" y="3125260"/>
                <a:ext cx="124330" cy="157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1C448BD-B9DE-4119-8904-67D988A73827}"/>
                  </a:ext>
                </a:extLst>
              </p14:cNvPr>
              <p14:cNvContentPartPr/>
              <p14:nvPr/>
            </p14:nvContentPartPr>
            <p14:xfrm>
              <a:off x="8268348" y="3006063"/>
              <a:ext cx="209340" cy="117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1C448BD-B9DE-4119-8904-67D988A738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57178" y="2974743"/>
                <a:ext cx="236724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787914D-70CC-4920-A166-4D80C4F41792}"/>
                  </a:ext>
                </a:extLst>
              </p14:cNvPr>
              <p14:cNvContentPartPr/>
              <p14:nvPr/>
            </p14:nvContentPartPr>
            <p14:xfrm>
              <a:off x="8706108" y="2918583"/>
              <a:ext cx="170460" cy="111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787914D-70CC-4920-A166-4D80C4F4179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93855" y="2892746"/>
                <a:ext cx="198570" cy="16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14:cNvPr>
              <p14:cNvContentPartPr/>
              <p14:nvPr/>
            </p14:nvContentPartPr>
            <p14:xfrm>
              <a:off x="8506668" y="3229803"/>
              <a:ext cx="146160" cy="111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2988" y="3194523"/>
                <a:ext cx="177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14:cNvPr>
              <p14:cNvContentPartPr/>
              <p14:nvPr/>
            </p14:nvContentPartPr>
            <p14:xfrm>
              <a:off x="7971708" y="3526443"/>
              <a:ext cx="121860" cy="126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7E23428-435F-4926-8767-F7029AB28B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56205" y="3495843"/>
                <a:ext cx="151784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14:cNvPr>
              <p14:cNvContentPartPr/>
              <p14:nvPr/>
            </p14:nvContentPartPr>
            <p14:xfrm>
              <a:off x="7981428" y="3550923"/>
              <a:ext cx="87660" cy="487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67720" y="3514428"/>
                <a:ext cx="119405" cy="111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14:cNvPr>
              <p14:cNvContentPartPr/>
              <p14:nvPr/>
            </p14:nvContentPartPr>
            <p14:xfrm>
              <a:off x="8122368" y="3687003"/>
              <a:ext cx="189900" cy="102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07982" y="3650643"/>
                <a:ext cx="222269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Multiply 59"/>
          <p:cNvSpPr/>
          <p:nvPr/>
        </p:nvSpPr>
        <p:spPr>
          <a:xfrm>
            <a:off x="8962815" y="4246127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Multiply 60"/>
          <p:cNvSpPr/>
          <p:nvPr/>
        </p:nvSpPr>
        <p:spPr>
          <a:xfrm>
            <a:off x="9343815" y="3712727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Multiply 61"/>
          <p:cNvSpPr/>
          <p:nvPr/>
        </p:nvSpPr>
        <p:spPr>
          <a:xfrm>
            <a:off x="9191415" y="4398527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Multiply 62"/>
          <p:cNvSpPr/>
          <p:nvPr/>
        </p:nvSpPr>
        <p:spPr>
          <a:xfrm>
            <a:off x="8886615" y="3865127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Multiply 63"/>
          <p:cNvSpPr/>
          <p:nvPr/>
        </p:nvSpPr>
        <p:spPr>
          <a:xfrm>
            <a:off x="9496215" y="3941327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ultiply 64"/>
          <p:cNvSpPr/>
          <p:nvPr/>
        </p:nvSpPr>
        <p:spPr>
          <a:xfrm>
            <a:off x="9724815" y="3636527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14:cNvPr>
              <p14:cNvContentPartPr/>
              <p14:nvPr/>
            </p14:nvContentPartPr>
            <p14:xfrm>
              <a:off x="8887190" y="3887938"/>
              <a:ext cx="97380" cy="1071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69D28C8-8CC5-44EB-AF60-D4F0106F13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74927" y="3865941"/>
                <a:ext cx="124430" cy="157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C448BD-B9DE-4119-8904-67D988A73827}"/>
                  </a:ext>
                </a:extLst>
              </p14:cNvPr>
              <p14:cNvContentPartPr/>
              <p14:nvPr/>
            </p14:nvContentPartPr>
            <p14:xfrm>
              <a:off x="9290930" y="3746818"/>
              <a:ext cx="209340" cy="117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C448BD-B9DE-4119-8904-67D988A738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79780" y="3715498"/>
                <a:ext cx="236676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787914D-70CC-4920-A166-4D80C4F41792}"/>
                  </a:ext>
                </a:extLst>
              </p14:cNvPr>
              <p14:cNvContentPartPr/>
              <p14:nvPr/>
            </p14:nvContentPartPr>
            <p14:xfrm>
              <a:off x="9728690" y="3659338"/>
              <a:ext cx="170460" cy="1119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787914D-70CC-4920-A166-4D80C4F4179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16463" y="3633501"/>
                <a:ext cx="198510" cy="16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14:cNvPr>
              <p14:cNvContentPartPr/>
              <p14:nvPr/>
            </p14:nvContentPartPr>
            <p14:xfrm>
              <a:off x="9529250" y="3970558"/>
              <a:ext cx="146160" cy="111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DC007E9-D57F-4AD3-B7EF-3CC69983C7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15570" y="3935278"/>
                <a:ext cx="177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14:cNvPr>
              <p14:cNvContentPartPr/>
              <p14:nvPr/>
            </p14:nvContentPartPr>
            <p14:xfrm>
              <a:off x="8962815" y="4286418"/>
              <a:ext cx="87660" cy="487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0500FE4-FB9C-45A6-9CA9-A92548544D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49107" y="4249923"/>
                <a:ext cx="119405" cy="111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14:cNvPr>
              <p14:cNvContentPartPr/>
              <p14:nvPr/>
            </p14:nvContentPartPr>
            <p14:xfrm>
              <a:off x="9144950" y="4427758"/>
              <a:ext cx="189900" cy="102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D601482-721F-4E5F-9791-713356742BB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130536" y="4391398"/>
                <a:ext cx="222331" cy="173160"/>
              </a:xfrm>
              <a:prstGeom prst="rect">
                <a:avLst/>
              </a:prstGeom>
            </p:spPr>
          </p:pic>
        </mc:Fallback>
      </mc:AlternateContent>
      <p:cxnSp>
        <p:nvCxnSpPr>
          <p:cNvPr id="74" name="Straight Connector 73"/>
          <p:cNvCxnSpPr/>
          <p:nvPr/>
        </p:nvCxnSpPr>
        <p:spPr>
          <a:xfrm>
            <a:off x="2533381" y="3526443"/>
            <a:ext cx="1401515" cy="1480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508306" y="3446965"/>
            <a:ext cx="1401515" cy="1480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8268348" y="3018229"/>
            <a:ext cx="1332411" cy="1220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267709" y="1986887"/>
            <a:ext cx="35990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 Classification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774558" y="1925751"/>
            <a:ext cx="43765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Multi-Class Classification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184459" y="2964801"/>
            <a:ext cx="973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CLASS 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069440" y="3862361"/>
            <a:ext cx="973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CLASS 2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821420" y="2557218"/>
            <a:ext cx="973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CLASS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169047" y="3927247"/>
            <a:ext cx="97334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CLASS 2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632992" y="3179194"/>
            <a:ext cx="9749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CLASS 3</a:t>
            </a:r>
          </a:p>
        </p:txBody>
      </p:sp>
      <p:pic>
        <p:nvPicPr>
          <p:cNvPr id="73" name="Audio 7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4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8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36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787">
        <p:fade/>
      </p:transition>
    </mc:Choice>
    <mc:Fallback xmlns="">
      <p:transition spd="med" advTm="1607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  <p:bldLst>
      <p:bldP spid="2" grpId="0"/>
      <p:bldP spid="77" grpId="0"/>
      <p:bldP spid="78" grpId="0"/>
      <p:bldP spid="81" grpId="0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9323" y="-110"/>
            <a:ext cx="4766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Multiclass Classification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0596117" y="3456738"/>
            <a:ext cx="393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B0F0"/>
                </a:solidFill>
              </a:rPr>
              <a:t>X1</a:t>
            </a:r>
          </a:p>
        </p:txBody>
      </p:sp>
      <p:grpSp>
        <p:nvGrpSpPr>
          <p:cNvPr id="237" name="Group 236"/>
          <p:cNvGrpSpPr/>
          <p:nvPr/>
        </p:nvGrpSpPr>
        <p:grpSpPr>
          <a:xfrm>
            <a:off x="7217043" y="98311"/>
            <a:ext cx="4166729" cy="3611323"/>
            <a:chOff x="7217043" y="98311"/>
            <a:chExt cx="4166729" cy="3611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9122238" y="98311"/>
                  <a:ext cx="1753107" cy="493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h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FF0000"/>
                              </a:solidFill>
                            </a:rPr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el-G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l-G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238" y="98311"/>
                  <a:ext cx="1753107" cy="493277"/>
                </a:xfrm>
                <a:prstGeom prst="rect">
                  <a:avLst/>
                </a:prstGeom>
                <a:blipFill>
                  <a:blip r:embed="rId5"/>
                  <a:stretch>
                    <a:fillRect l="-5208" t="-4938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Arrow Connector 83"/>
            <p:cNvCxnSpPr/>
            <p:nvPr/>
          </p:nvCxnSpPr>
          <p:spPr>
            <a:xfrm>
              <a:off x="7923212" y="3364405"/>
              <a:ext cx="2819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8075612" y="1307005"/>
              <a:ext cx="0" cy="2209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Multiply 85"/>
            <p:cNvSpPr/>
            <p:nvPr/>
          </p:nvSpPr>
          <p:spPr>
            <a:xfrm>
              <a:off x="8380412" y="2983405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/>
            <p:cNvSpPr/>
            <p:nvPr/>
          </p:nvSpPr>
          <p:spPr>
            <a:xfrm>
              <a:off x="8532812" y="3135805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ultiply 87"/>
            <p:cNvSpPr/>
            <p:nvPr/>
          </p:nvSpPr>
          <p:spPr>
            <a:xfrm>
              <a:off x="8685212" y="2831005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ultiply 88"/>
            <p:cNvSpPr/>
            <p:nvPr/>
          </p:nvSpPr>
          <p:spPr>
            <a:xfrm>
              <a:off x="8685212" y="2587373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Multiply 89"/>
            <p:cNvSpPr/>
            <p:nvPr/>
          </p:nvSpPr>
          <p:spPr>
            <a:xfrm>
              <a:off x="8404012" y="2617505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Multiply 90"/>
            <p:cNvSpPr/>
            <p:nvPr/>
          </p:nvSpPr>
          <p:spPr>
            <a:xfrm>
              <a:off x="8864854" y="3112595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Multiply 91"/>
            <p:cNvSpPr/>
            <p:nvPr/>
          </p:nvSpPr>
          <p:spPr>
            <a:xfrm>
              <a:off x="9076298" y="2907205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Multiply 92"/>
            <p:cNvSpPr/>
            <p:nvPr/>
          </p:nvSpPr>
          <p:spPr>
            <a:xfrm>
              <a:off x="8762261" y="1808311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Multiply 93"/>
            <p:cNvSpPr/>
            <p:nvPr/>
          </p:nvSpPr>
          <p:spPr>
            <a:xfrm>
              <a:off x="9143261" y="1274911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Multiply 94"/>
            <p:cNvSpPr/>
            <p:nvPr/>
          </p:nvSpPr>
          <p:spPr>
            <a:xfrm>
              <a:off x="8990861" y="1960711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Multiply 95"/>
            <p:cNvSpPr/>
            <p:nvPr/>
          </p:nvSpPr>
          <p:spPr>
            <a:xfrm>
              <a:off x="8686061" y="1427311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Multiply 96"/>
            <p:cNvSpPr/>
            <p:nvPr/>
          </p:nvSpPr>
          <p:spPr>
            <a:xfrm>
              <a:off x="9295661" y="1503511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Multiply 97"/>
            <p:cNvSpPr/>
            <p:nvPr/>
          </p:nvSpPr>
          <p:spPr>
            <a:xfrm>
              <a:off x="9524261" y="1198711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217043" y="969939"/>
              <a:ext cx="4539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B050"/>
                  </a:solidFill>
                </a:rPr>
                <a:t>X2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492681" y="3309524"/>
              <a:ext cx="216597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 dirty="0">
                  <a:ln w="0"/>
                  <a:solidFill>
                    <a:schemeClr val="tx1"/>
                  </a:solidFill>
                </a:rPr>
                <a:t>1       2</a:t>
              </a:r>
              <a:r>
                <a:rPr lang="en-US" sz="2000" dirty="0">
                  <a:ln w="0"/>
                </a:rPr>
                <a:t>       </a:t>
              </a:r>
              <a:r>
                <a:rPr lang="en-US" sz="2000" cap="none" spc="0" dirty="0">
                  <a:ln w="0"/>
                  <a:solidFill>
                    <a:schemeClr val="tx1"/>
                  </a:solidFill>
                </a:rPr>
                <a:t>3      4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 rot="16200000">
              <a:off x="6833396" y="2152673"/>
              <a:ext cx="216597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cap="none" spc="0" dirty="0">
                  <a:ln w="0"/>
                  <a:solidFill>
                    <a:schemeClr val="tx1"/>
                  </a:solidFill>
                </a:rPr>
                <a:t>1       2</a:t>
              </a:r>
              <a:r>
                <a:rPr lang="en-US" sz="2000" dirty="0">
                  <a:ln w="0"/>
                </a:rPr>
                <a:t>       </a:t>
              </a:r>
              <a:r>
                <a:rPr lang="en-US" sz="2000" cap="none" spc="0" dirty="0">
                  <a:ln w="0"/>
                  <a:solidFill>
                    <a:schemeClr val="tx1"/>
                  </a:solidFill>
                </a:rPr>
                <a:t>3      4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69D28C8-8CC5-44EB-AF60-D4F0106F13FB}"/>
                    </a:ext>
                  </a:extLst>
                </p14:cNvPr>
                <p14:cNvContentPartPr/>
                <p14:nvPr/>
              </p14:nvContentPartPr>
              <p14:xfrm>
                <a:off x="8686636" y="1450122"/>
                <a:ext cx="97380" cy="1071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69D28C8-8CC5-44EB-AF60-D4F0106F13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674373" y="1428199"/>
                  <a:ext cx="124430" cy="157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1C448BD-B9DE-4119-8904-67D988A73827}"/>
                    </a:ext>
                  </a:extLst>
                </p14:cNvPr>
                <p14:cNvContentPartPr/>
                <p14:nvPr/>
              </p14:nvContentPartPr>
              <p14:xfrm>
                <a:off x="9090376" y="1309002"/>
                <a:ext cx="209340" cy="117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1C448BD-B9DE-4119-8904-67D988A738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79226" y="1277682"/>
                  <a:ext cx="236676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787914D-70CC-4920-A166-4D80C4F41792}"/>
                    </a:ext>
                  </a:extLst>
                </p14:cNvPr>
                <p14:cNvContentPartPr/>
                <p14:nvPr/>
              </p14:nvContentPartPr>
              <p14:xfrm>
                <a:off x="9528136" y="1221522"/>
                <a:ext cx="170460" cy="111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787914D-70CC-4920-A166-4D80C4F417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15909" y="1195685"/>
                  <a:ext cx="198510" cy="167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DC007E9-D57F-4AD3-B7EF-3CC69983C7C9}"/>
                    </a:ext>
                  </a:extLst>
                </p14:cNvPr>
                <p14:cNvContentPartPr/>
                <p14:nvPr/>
              </p14:nvContentPartPr>
              <p14:xfrm>
                <a:off x="9328696" y="1532742"/>
                <a:ext cx="146160" cy="111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DC007E9-D57F-4AD3-B7EF-3CC69983C7C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15016" y="1497462"/>
                  <a:ext cx="177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7E23428-435F-4926-8767-F7029AB28B19}"/>
                    </a:ext>
                  </a:extLst>
                </p14:cNvPr>
                <p14:cNvContentPartPr/>
                <p14:nvPr/>
              </p14:nvContentPartPr>
              <p14:xfrm>
                <a:off x="8793736" y="1829382"/>
                <a:ext cx="121860" cy="126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7E23428-435F-4926-8767-F7029AB28B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78279" y="1798782"/>
                  <a:ext cx="151696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0500FE4-FB9C-45A6-9CA9-A92548544D2C}"/>
                    </a:ext>
                  </a:extLst>
                </p14:cNvPr>
                <p14:cNvContentPartPr/>
                <p14:nvPr/>
              </p14:nvContentPartPr>
              <p14:xfrm>
                <a:off x="8803456" y="1853862"/>
                <a:ext cx="87660" cy="487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0500FE4-FB9C-45A6-9CA9-A92548544D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789445" y="1817367"/>
                  <a:ext cx="119634" cy="111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D601482-721F-4E5F-9791-713356742BB1}"/>
                    </a:ext>
                  </a:extLst>
                </p14:cNvPr>
                <p14:cNvContentPartPr/>
                <p14:nvPr/>
              </p14:nvContentPartPr>
              <p14:xfrm>
                <a:off x="8944396" y="1989942"/>
                <a:ext cx="189900" cy="102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D601482-721F-4E5F-9791-713356742B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29982" y="1953582"/>
                  <a:ext cx="222331" cy="1731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0" name="Multiply 109"/>
            <p:cNvSpPr/>
            <p:nvPr/>
          </p:nvSpPr>
          <p:spPr>
            <a:xfrm>
              <a:off x="9784843" y="2549066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Multiply 110"/>
            <p:cNvSpPr/>
            <p:nvPr/>
          </p:nvSpPr>
          <p:spPr>
            <a:xfrm>
              <a:off x="10165843" y="2015666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Multiply 111"/>
            <p:cNvSpPr/>
            <p:nvPr/>
          </p:nvSpPr>
          <p:spPr>
            <a:xfrm>
              <a:off x="10013443" y="2701466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Multiply 113"/>
            <p:cNvSpPr/>
            <p:nvPr/>
          </p:nvSpPr>
          <p:spPr>
            <a:xfrm>
              <a:off x="10318243" y="2244266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Multiply 114"/>
            <p:cNvSpPr/>
            <p:nvPr/>
          </p:nvSpPr>
          <p:spPr>
            <a:xfrm>
              <a:off x="10546843" y="1939466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/>
            <p:nvPr/>
          </p:nvCxnSpPr>
          <p:spPr>
            <a:xfrm flipV="1">
              <a:off x="7798661" y="1624240"/>
              <a:ext cx="3190513" cy="95539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8643448" y="860157"/>
              <a:ext cx="97334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rgbClr val="00B050"/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CLASS 1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0410429" y="2666170"/>
              <a:ext cx="97334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1" dirty="0">
                  <a:ln w="0"/>
                  <a:effectLst>
                    <a:reflection blurRad="6350" stA="53000" endA="300" endPos="35500" dir="5400000" sy="-90000" algn="bl" rotWithShape="0"/>
                  </a:effectLst>
                </a:rPr>
                <a:t>CLASS 2</a:t>
              </a:r>
            </a:p>
          </p:txBody>
        </p:sp>
        <p:sp>
          <p:nvSpPr>
            <p:cNvPr id="129" name="Multiply 128"/>
            <p:cNvSpPr/>
            <p:nvPr/>
          </p:nvSpPr>
          <p:spPr>
            <a:xfrm>
              <a:off x="9773904" y="2227458"/>
              <a:ext cx="152400" cy="152400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9960726" y="4320112"/>
                <a:ext cx="175310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FF0000"/>
                            </a:solidFill>
                          </a:rPr>
                          <m:t>θ</m:t>
                        </m:r>
                      </m:e>
                      <m:sup>
                        <m:d>
                          <m:dPr>
                            <m:ctrlPr>
                              <a:rPr lang="el-G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26" y="4320112"/>
                <a:ext cx="1753107" cy="493277"/>
              </a:xfrm>
              <a:prstGeom prst="rect">
                <a:avLst/>
              </a:prstGeom>
              <a:blipFill>
                <a:blip r:embed="rId20"/>
                <a:stretch>
                  <a:fillRect l="-5556" t="-4938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Straight Arrow Connector 133"/>
          <p:cNvCxnSpPr/>
          <p:nvPr/>
        </p:nvCxnSpPr>
        <p:spPr>
          <a:xfrm>
            <a:off x="7904611" y="6462999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8057011" y="4405599"/>
            <a:ext cx="0" cy="22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Multiply 135"/>
          <p:cNvSpPr/>
          <p:nvPr/>
        </p:nvSpPr>
        <p:spPr>
          <a:xfrm>
            <a:off x="8361811" y="6081999"/>
            <a:ext cx="152400" cy="152400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Multiply 136"/>
          <p:cNvSpPr/>
          <p:nvPr/>
        </p:nvSpPr>
        <p:spPr>
          <a:xfrm>
            <a:off x="8514211" y="6234399"/>
            <a:ext cx="152400" cy="152400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ultiply 137"/>
          <p:cNvSpPr/>
          <p:nvPr/>
        </p:nvSpPr>
        <p:spPr>
          <a:xfrm>
            <a:off x="8666611" y="5929599"/>
            <a:ext cx="152400" cy="152400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ultiply 138"/>
          <p:cNvSpPr/>
          <p:nvPr/>
        </p:nvSpPr>
        <p:spPr>
          <a:xfrm>
            <a:off x="8666611" y="5685967"/>
            <a:ext cx="152400" cy="152400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Multiply 139"/>
          <p:cNvSpPr/>
          <p:nvPr/>
        </p:nvSpPr>
        <p:spPr>
          <a:xfrm>
            <a:off x="8385411" y="5716099"/>
            <a:ext cx="152400" cy="152400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ultiply 140"/>
          <p:cNvSpPr/>
          <p:nvPr/>
        </p:nvSpPr>
        <p:spPr>
          <a:xfrm>
            <a:off x="8846253" y="6211189"/>
            <a:ext cx="152400" cy="152400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ultiply 141"/>
          <p:cNvSpPr/>
          <p:nvPr/>
        </p:nvSpPr>
        <p:spPr>
          <a:xfrm>
            <a:off x="9057697" y="6005799"/>
            <a:ext cx="152400" cy="152400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Multiply 142"/>
          <p:cNvSpPr/>
          <p:nvPr/>
        </p:nvSpPr>
        <p:spPr>
          <a:xfrm>
            <a:off x="8743660" y="4906905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ultiply 143"/>
          <p:cNvSpPr/>
          <p:nvPr/>
        </p:nvSpPr>
        <p:spPr>
          <a:xfrm>
            <a:off x="9124660" y="4373505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ultiply 144"/>
          <p:cNvSpPr/>
          <p:nvPr/>
        </p:nvSpPr>
        <p:spPr>
          <a:xfrm>
            <a:off x="8972260" y="5059305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Multiply 145"/>
          <p:cNvSpPr/>
          <p:nvPr/>
        </p:nvSpPr>
        <p:spPr>
          <a:xfrm>
            <a:off x="8667460" y="4525905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ultiply 146"/>
          <p:cNvSpPr/>
          <p:nvPr/>
        </p:nvSpPr>
        <p:spPr>
          <a:xfrm>
            <a:off x="9277060" y="4602105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ultiply 147"/>
          <p:cNvSpPr/>
          <p:nvPr/>
        </p:nvSpPr>
        <p:spPr>
          <a:xfrm>
            <a:off x="9505660" y="4297305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7198442" y="4068533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X2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0577516" y="6555332"/>
            <a:ext cx="393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B0F0"/>
                </a:solidFill>
              </a:rPr>
              <a:t>X1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8474080" y="6408118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p:sp>
        <p:nvSpPr>
          <p:cNvPr id="152" name="Rectangle 151"/>
          <p:cNvSpPr/>
          <p:nvPr/>
        </p:nvSpPr>
        <p:spPr>
          <a:xfrm rot="16200000">
            <a:off x="6814795" y="5251267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p:sp>
        <p:nvSpPr>
          <p:cNvPr id="160" name="Multiply 159"/>
          <p:cNvSpPr/>
          <p:nvPr/>
        </p:nvSpPr>
        <p:spPr>
          <a:xfrm>
            <a:off x="9766242" y="5647660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Multiply 160"/>
          <p:cNvSpPr/>
          <p:nvPr/>
        </p:nvSpPr>
        <p:spPr>
          <a:xfrm>
            <a:off x="10147242" y="5114260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ultiply 161"/>
          <p:cNvSpPr/>
          <p:nvPr/>
        </p:nvSpPr>
        <p:spPr>
          <a:xfrm>
            <a:off x="9994842" y="5800060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ultiply 162"/>
          <p:cNvSpPr/>
          <p:nvPr/>
        </p:nvSpPr>
        <p:spPr>
          <a:xfrm>
            <a:off x="10299642" y="5342860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Multiply 163"/>
          <p:cNvSpPr/>
          <p:nvPr/>
        </p:nvSpPr>
        <p:spPr>
          <a:xfrm>
            <a:off x="10528242" y="5038060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/>
          <p:cNvCxnSpPr/>
          <p:nvPr/>
        </p:nvCxnSpPr>
        <p:spPr>
          <a:xfrm>
            <a:off x="8285611" y="4848498"/>
            <a:ext cx="1954336" cy="15221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8624045" y="3958751"/>
            <a:ext cx="9749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CLASS 2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7971672" y="5328780"/>
            <a:ext cx="9749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CLASS 1</a:t>
            </a:r>
          </a:p>
        </p:txBody>
      </p:sp>
      <p:sp>
        <p:nvSpPr>
          <p:cNvPr id="169" name="Multiply 168"/>
          <p:cNvSpPr/>
          <p:nvPr/>
        </p:nvSpPr>
        <p:spPr>
          <a:xfrm>
            <a:off x="9755303" y="5326052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3889" y="556586"/>
            <a:ext cx="2971800" cy="1944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/>
              <p:cNvSpPr txBox="1"/>
              <p:nvPr/>
            </p:nvSpPr>
            <p:spPr>
              <a:xfrm>
                <a:off x="4782534" y="4203066"/>
                <a:ext cx="1753107" cy="493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FF0000"/>
                            </a:solidFill>
                          </a:rPr>
                          <m:t>θ</m:t>
                        </m:r>
                      </m:e>
                      <m:sup>
                        <m:d>
                          <m:dPr>
                            <m:ctrlPr>
                              <a:rPr lang="el-G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6" name="TextBox 2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534" y="4203066"/>
                <a:ext cx="1753107" cy="493277"/>
              </a:xfrm>
              <a:prstGeom prst="rect">
                <a:avLst/>
              </a:prstGeom>
              <a:blipFill>
                <a:blip r:embed="rId22"/>
                <a:stretch>
                  <a:fillRect l="-5575" t="-4938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7" name="Straight Arrow Connector 206"/>
          <p:cNvCxnSpPr/>
          <p:nvPr/>
        </p:nvCxnSpPr>
        <p:spPr>
          <a:xfrm>
            <a:off x="2726419" y="6345953"/>
            <a:ext cx="2819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/>
          <p:nvPr/>
        </p:nvCxnSpPr>
        <p:spPr>
          <a:xfrm flipV="1">
            <a:off x="2878819" y="4288553"/>
            <a:ext cx="0" cy="220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Multiply 208"/>
          <p:cNvSpPr/>
          <p:nvPr/>
        </p:nvSpPr>
        <p:spPr>
          <a:xfrm>
            <a:off x="3183619" y="5964953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ultiply 209"/>
          <p:cNvSpPr/>
          <p:nvPr/>
        </p:nvSpPr>
        <p:spPr>
          <a:xfrm>
            <a:off x="3336019" y="6117353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ultiply 210"/>
          <p:cNvSpPr/>
          <p:nvPr/>
        </p:nvSpPr>
        <p:spPr>
          <a:xfrm>
            <a:off x="3488419" y="5812553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Multiply 211"/>
          <p:cNvSpPr/>
          <p:nvPr/>
        </p:nvSpPr>
        <p:spPr>
          <a:xfrm>
            <a:off x="3488419" y="5568921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ultiply 212"/>
          <p:cNvSpPr/>
          <p:nvPr/>
        </p:nvSpPr>
        <p:spPr>
          <a:xfrm>
            <a:off x="3207219" y="5599053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ultiply 213"/>
          <p:cNvSpPr/>
          <p:nvPr/>
        </p:nvSpPr>
        <p:spPr>
          <a:xfrm>
            <a:off x="3668061" y="6094143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ultiply 214"/>
          <p:cNvSpPr/>
          <p:nvPr/>
        </p:nvSpPr>
        <p:spPr>
          <a:xfrm>
            <a:off x="3879505" y="5888753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ultiply 215"/>
          <p:cNvSpPr/>
          <p:nvPr/>
        </p:nvSpPr>
        <p:spPr>
          <a:xfrm>
            <a:off x="3565468" y="4789859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ultiply 216"/>
          <p:cNvSpPr/>
          <p:nvPr/>
        </p:nvSpPr>
        <p:spPr>
          <a:xfrm>
            <a:off x="3946468" y="4256459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Multiply 217"/>
          <p:cNvSpPr/>
          <p:nvPr/>
        </p:nvSpPr>
        <p:spPr>
          <a:xfrm>
            <a:off x="3794068" y="4942259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ultiply 218"/>
          <p:cNvSpPr/>
          <p:nvPr/>
        </p:nvSpPr>
        <p:spPr>
          <a:xfrm>
            <a:off x="3489268" y="4408859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ultiply 219"/>
          <p:cNvSpPr/>
          <p:nvPr/>
        </p:nvSpPr>
        <p:spPr>
          <a:xfrm>
            <a:off x="4098868" y="4485059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ultiply 220"/>
          <p:cNvSpPr/>
          <p:nvPr/>
        </p:nvSpPr>
        <p:spPr>
          <a:xfrm>
            <a:off x="4327468" y="4180259"/>
            <a:ext cx="152400" cy="152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020250" y="3951487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X2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5399324" y="6438286"/>
            <a:ext cx="393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B0F0"/>
                </a:solidFill>
              </a:rPr>
              <a:t>X1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3295888" y="6291072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p:sp>
        <p:nvSpPr>
          <p:cNvPr id="225" name="Rectangle 224"/>
          <p:cNvSpPr/>
          <p:nvPr/>
        </p:nvSpPr>
        <p:spPr>
          <a:xfrm rot="16200000">
            <a:off x="1636603" y="5134221"/>
            <a:ext cx="216597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tx1"/>
                </a:solidFill>
              </a:rPr>
              <a:t>1       2</a:t>
            </a:r>
            <a:r>
              <a:rPr lang="en-US" sz="2000" dirty="0">
                <a:ln w="0"/>
              </a:rPr>
              <a:t>       </a:t>
            </a:r>
            <a:r>
              <a:rPr lang="en-US" sz="2000" cap="none" spc="0" dirty="0">
                <a:ln w="0"/>
                <a:solidFill>
                  <a:schemeClr val="tx1"/>
                </a:solidFill>
              </a:rPr>
              <a:t>3      4</a:t>
            </a:r>
          </a:p>
        </p:txBody>
      </p:sp>
      <p:sp>
        <p:nvSpPr>
          <p:cNvPr id="226" name="Multiply 225"/>
          <p:cNvSpPr/>
          <p:nvPr/>
        </p:nvSpPr>
        <p:spPr>
          <a:xfrm>
            <a:off x="4588050" y="5530614"/>
            <a:ext cx="152400" cy="152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7" name="Multiply 226"/>
          <p:cNvSpPr/>
          <p:nvPr/>
        </p:nvSpPr>
        <p:spPr>
          <a:xfrm>
            <a:off x="4969050" y="4997214"/>
            <a:ext cx="152400" cy="152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8" name="Multiply 227"/>
          <p:cNvSpPr/>
          <p:nvPr/>
        </p:nvSpPr>
        <p:spPr>
          <a:xfrm>
            <a:off x="4816650" y="5683014"/>
            <a:ext cx="152400" cy="152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29" name="Multiply 228"/>
          <p:cNvSpPr/>
          <p:nvPr/>
        </p:nvSpPr>
        <p:spPr>
          <a:xfrm>
            <a:off x="5121450" y="5225814"/>
            <a:ext cx="152400" cy="152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0" name="Multiply 229"/>
          <p:cNvSpPr/>
          <p:nvPr/>
        </p:nvSpPr>
        <p:spPr>
          <a:xfrm>
            <a:off x="5350050" y="4921014"/>
            <a:ext cx="152400" cy="152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H="1">
            <a:off x="4187434" y="3810834"/>
            <a:ext cx="553016" cy="25351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Rectangle 231"/>
          <p:cNvSpPr/>
          <p:nvPr/>
        </p:nvSpPr>
        <p:spPr>
          <a:xfrm>
            <a:off x="3445853" y="3841705"/>
            <a:ext cx="9749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CLASS 2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5389208" y="5537706"/>
            <a:ext cx="9749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CLASS 1</a:t>
            </a:r>
          </a:p>
        </p:txBody>
      </p:sp>
      <p:sp>
        <p:nvSpPr>
          <p:cNvPr id="234" name="Multiply 233"/>
          <p:cNvSpPr/>
          <p:nvPr/>
        </p:nvSpPr>
        <p:spPr>
          <a:xfrm>
            <a:off x="4577111" y="5209006"/>
            <a:ext cx="152400" cy="152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38" name="Curved Left Arrow 237"/>
          <p:cNvSpPr/>
          <p:nvPr/>
        </p:nvSpPr>
        <p:spPr>
          <a:xfrm rot="17685852">
            <a:off x="6434519" y="3377590"/>
            <a:ext cx="420158" cy="70083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2" name="Audio 24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1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6840">
        <p:fade/>
      </p:transition>
    </mc:Choice>
    <mc:Fallback xmlns="">
      <p:transition spd="med" advTm="1768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30961" y="224671"/>
            <a:ext cx="47660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Multiclass Classification</a:t>
            </a:r>
          </a:p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vs. All Problem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012" y="76200"/>
            <a:ext cx="2812554" cy="2166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278" y="2230732"/>
            <a:ext cx="2454288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1309" y="4397669"/>
            <a:ext cx="2450257" cy="18509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04012" y="1040279"/>
            <a:ext cx="19688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Classifier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80212" y="3213616"/>
            <a:ext cx="19688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Classifier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14066" y="5125343"/>
            <a:ext cx="19688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Classifier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2678" y="1780607"/>
                <a:ext cx="6019800" cy="1225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h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FF0000"/>
                            </a:solidFill>
                          </a:rPr>
                          <m:t>θ</m:t>
                        </m:r>
                      </m:e>
                      <m:sup>
                        <m:d>
                          <m:dPr>
                            <m:ctrlPr>
                              <a:rPr lang="el-G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l-G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P(</a:t>
                </a:r>
                <a:r>
                  <a:rPr lang="el-GR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y</a:t>
                </a:r>
                <a:r>
                  <a:rPr lang="el-GR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l-GR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 err="1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l-GR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el-GR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x; </a:t>
                </a:r>
                <a:r>
                  <a:rPr lang="el-GR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Θ </a:t>
                </a:r>
                <a:r>
                  <a:rPr lang="en-US" b="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=1, 2, 3</m:t>
                    </m:r>
                  </m:oMath>
                </a14:m>
                <a:r>
                  <a:rPr lang="el-GR" dirty="0">
                    <a:solidFill>
                      <a:srgbClr val="FF0000"/>
                    </a:solidFill>
                  </a:rPr>
                  <a:t> 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8" y="1780607"/>
                <a:ext cx="6019800" cy="1225335"/>
              </a:xfrm>
              <a:prstGeom prst="rect">
                <a:avLst/>
              </a:prstGeom>
              <a:blipFill>
                <a:blip r:embed="rId8"/>
                <a:stretch>
                  <a:fillRect l="-1518" t="-1990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12812" y="3698138"/>
                <a:ext cx="6400800" cy="2702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2"/>
                    </a:solidFill>
                  </a:rPr>
                  <a:t>Classifier 1</a:t>
                </a:r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</a:rPr>
                  <a:t>We are learning to recognize the red X, positive class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h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>
                            <a:solidFill>
                              <a:srgbClr val="FF0000"/>
                            </a:solidFill>
                          </a:rPr>
                          <m:t>θ</m:t>
                        </m:r>
                      </m:e>
                      <m:sup>
                        <m:d>
                          <m:dPr>
                            <m:ctrlPr>
                              <a:rPr lang="el-G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l-G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P(</a:t>
                </a:r>
                <a:r>
                  <a:rPr lang="el-G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y</a:t>
                </a:r>
                <a:r>
                  <a:rPr lang="el-G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l-G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 </a:t>
                </a:r>
                <a:r>
                  <a:rPr lang="el-G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el-G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x; </a:t>
                </a:r>
                <a:r>
                  <a:rPr lang="el-GR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Θ </a:t>
                </a:r>
                <a:r>
                  <a:rPr 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): </a:t>
                </a:r>
                <a:r>
                  <a:rPr lang="en-US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what is the probability that y=1, given x, theta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</a:rPr>
                  <a:t>Same for </a:t>
                </a:r>
                <a:r>
                  <a:rPr lang="en-US" b="1" dirty="0">
                    <a:solidFill>
                      <a:schemeClr val="tx2"/>
                    </a:solidFill>
                  </a:rPr>
                  <a:t>Classifiers 2 </a:t>
                </a:r>
                <a:r>
                  <a:rPr lang="en-US" dirty="0">
                    <a:solidFill>
                      <a:schemeClr val="tx2"/>
                    </a:solidFill>
                  </a:rPr>
                  <a:t>and </a:t>
                </a:r>
                <a:r>
                  <a:rPr lang="en-US" b="1" dirty="0">
                    <a:solidFill>
                      <a:schemeClr val="tx2"/>
                    </a:solidFill>
                  </a:rPr>
                  <a:t>3</a:t>
                </a:r>
                <a:r>
                  <a:rPr lang="en-US" dirty="0">
                    <a:solidFill>
                      <a:schemeClr val="tx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12" y="3698138"/>
                <a:ext cx="6400800" cy="2702663"/>
              </a:xfrm>
              <a:prstGeom prst="rect">
                <a:avLst/>
              </a:prstGeom>
              <a:blipFill>
                <a:blip r:embed="rId9"/>
                <a:stretch>
                  <a:fillRect l="-1524" t="-1806" r="-1524" b="-4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1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736">
        <p:fade/>
      </p:transition>
    </mc:Choice>
    <mc:Fallback xmlns="">
      <p:transition spd="med" advTm="907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4212" y="510156"/>
            <a:ext cx="4766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Multiclass Classification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760412" y="1295400"/>
            <a:ext cx="1059180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a type of a classification problem - when we have data that can be grouped into more than two categories, e.g. </a:t>
            </a: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categories (n&gt;2).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 of y = {0, 1}, we will now have so that y = {0, 1..., n}</a:t>
            </a:r>
            <a:endParaRPr lang="en-US" sz="2800" dirty="0">
              <a:solidFill>
                <a:srgbClr val="00B0F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Since y = {0, 1..., n}, we divide our problem into n+1 (+1 because the index starts at 0) binary classification problems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each classification problem 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need to compute the probability that the output </a:t>
            </a:r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belongs to one of the n categories (classes)</a:t>
            </a:r>
            <a:endParaRPr lang="en-US" sz="2800" dirty="0">
              <a:solidFill>
                <a:srgbClr val="00B0F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1950" y="6461125"/>
            <a:ext cx="244475" cy="244475"/>
          </a:xfrm>
          <a:prstGeom prst="rect">
            <a:avLst/>
          </a:prstGeom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74" y="6537325"/>
            <a:ext cx="10201931" cy="320675"/>
          </a:xfrm>
        </p:spPr>
        <p:txBody>
          <a:bodyPr/>
          <a:lstStyle/>
          <a:p>
            <a:pPr algn="l"/>
            <a:r>
              <a:rPr lang="en-US" sz="1050" dirty="0"/>
              <a:t>(c) Bourlai 2021 - Confidential and Proprietary Information – Reproduction and Disclosure Strictly Prohibited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6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007">
        <p:fade/>
      </p:transition>
    </mc:Choice>
    <mc:Fallback xmlns="">
      <p:transition spd="med" advTm="890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5|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3.1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6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2.1|2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|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"/>
</p:tagLst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F769AD3B-90E4-4F81-9CF2-8BD9F607FEC3}" vid="{18F656D2-BE2F-4155-8430-D393897A45F9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21107</TotalTime>
  <Words>2565</Words>
  <Application>Microsoft Office PowerPoint</Application>
  <PresentationFormat>Custom</PresentationFormat>
  <Paragraphs>393</Paragraphs>
  <Slides>35</Slides>
  <Notes>31</Notes>
  <HiddenSlides>0</HiddenSlides>
  <MMClips>34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Cambria Math</vt:lpstr>
      <vt:lpstr>Century Gothic</vt:lpstr>
      <vt:lpstr>Symbol</vt:lpstr>
      <vt:lpstr>Times New Roman</vt:lpstr>
      <vt:lpstr>Wingdings</vt:lpstr>
      <vt:lpstr>Books 16x9</vt:lpstr>
      <vt:lpstr>Lecture Series   Thirimachos Bourlai</vt:lpstr>
      <vt:lpstr>PowerPoint Presentation</vt:lpstr>
      <vt:lpstr>PowerPoint Presentation</vt:lpstr>
      <vt:lpstr> PART 5: Rest of Lecture - Supported with Audio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Over-fitting   Under-fitting    Regularization </vt:lpstr>
      <vt:lpstr>Overfitting</vt:lpstr>
      <vt:lpstr>Under vs. Over vs. Just Right &gt; Linear Regression</vt:lpstr>
      <vt:lpstr>Under vs. Over vs. Just Right &gt; Logistic Reg.</vt:lpstr>
      <vt:lpstr>PowerPoint Presentation</vt:lpstr>
      <vt:lpstr>PowerPoint Presentation</vt:lpstr>
      <vt:lpstr>PowerPoint Presentation</vt:lpstr>
      <vt:lpstr>PowerPoint Presentation</vt:lpstr>
      <vt:lpstr>Regularization</vt:lpstr>
      <vt:lpstr>Challenge</vt:lpstr>
      <vt:lpstr>Why regularize?</vt:lpstr>
      <vt:lpstr>What we achieve – simple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Regularization --- How do we apply it?</vt:lpstr>
      <vt:lpstr>PowerPoint Presentation</vt:lpstr>
      <vt:lpstr>PowerPoint Presentation</vt:lpstr>
      <vt:lpstr>PowerPoint Presentation</vt:lpstr>
      <vt:lpstr>Reg. Logistic Regression &gt; Matlab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677 – Intro Classes</dc:title>
  <dc:creator>Thirimachos Bourlai</dc:creator>
  <cp:lastModifiedBy>Thirimachos</cp:lastModifiedBy>
  <cp:revision>504</cp:revision>
  <dcterms:created xsi:type="dcterms:W3CDTF">2017-01-13T14:47:53Z</dcterms:created>
  <dcterms:modified xsi:type="dcterms:W3CDTF">2021-02-26T15:13:37Z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